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329" r:id="rId2"/>
    <p:sldId id="328" r:id="rId3"/>
    <p:sldId id="304" r:id="rId4"/>
    <p:sldId id="305" r:id="rId5"/>
    <p:sldId id="310" r:id="rId6"/>
    <p:sldId id="311" r:id="rId7"/>
    <p:sldId id="306" r:id="rId8"/>
    <p:sldId id="319" r:id="rId9"/>
    <p:sldId id="318" r:id="rId10"/>
    <p:sldId id="320" r:id="rId11"/>
    <p:sldId id="321" r:id="rId12"/>
    <p:sldId id="322" r:id="rId13"/>
    <p:sldId id="308" r:id="rId14"/>
    <p:sldId id="336" r:id="rId15"/>
    <p:sldId id="340" r:id="rId16"/>
    <p:sldId id="339" r:id="rId17"/>
    <p:sldId id="341" r:id="rId18"/>
    <p:sldId id="342" r:id="rId19"/>
    <p:sldId id="337" r:id="rId20"/>
    <p:sldId id="284" r:id="rId21"/>
    <p:sldId id="343" r:id="rId22"/>
    <p:sldId id="344" r:id="rId23"/>
    <p:sldId id="345"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24"/>
    <p:restoredTop sz="77649"/>
  </p:normalViewPr>
  <p:slideViewPr>
    <p:cSldViewPr snapToGrid="0">
      <p:cViewPr>
        <p:scale>
          <a:sx n="77" d="100"/>
          <a:sy n="77" d="100"/>
        </p:scale>
        <p:origin x="1080" y="4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AB65F5-6EAF-A14F-8269-5E8F3DC7F4E9}" type="datetimeFigureOut">
              <a:rPr lang="en-GB" smtClean="0"/>
              <a:t>16/06/2025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A199E3-DE15-EB45-8AC7-3997533035CC}" type="slidenum">
              <a:rPr lang="en-GB" smtClean="0"/>
              <a:t>‹#›</a:t>
            </a:fld>
            <a:endParaRPr lang="en-GB"/>
          </a:p>
        </p:txBody>
      </p:sp>
    </p:spTree>
    <p:extLst>
      <p:ext uri="{BB962C8B-B14F-4D97-AF65-F5344CB8AC3E}">
        <p14:creationId xmlns:p14="http://schemas.microsoft.com/office/powerpoint/2010/main" val="24907086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3C3ACC-A22D-DCD1-4D98-1B781340E9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E3FAF6-626B-2131-F0EA-BF0F622252C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B74C41BC-004E-C815-3ECF-F76165FD626C}"/>
              </a:ext>
            </a:extLst>
          </p:cNvPr>
          <p:cNvSpPr>
            <a:spLocks noGrp="1"/>
          </p:cNvSpPr>
          <p:nvPr>
            <p:ph type="body" idx="1"/>
          </p:nvPr>
        </p:nvSpPr>
        <p:spPr/>
        <p:txBody>
          <a:bodyPr/>
          <a:lstStyle/>
          <a:p>
            <a:r>
              <a:rPr lang="en-US" b="0" i="0" dirty="0">
                <a:solidFill>
                  <a:srgbClr val="202122"/>
                </a:solidFill>
                <a:effectLst/>
                <a:latin typeface="Arial" panose="020B0604020202020204" pitchFamily="34" charset="0"/>
              </a:rPr>
              <a:t>To begin with I’ll cover some quick simplified definitions in the context of this project that will be important for those who might not be as brushed up on their biology.</a:t>
            </a:r>
            <a:br>
              <a:rPr lang="en-US" b="0" i="0" dirty="0">
                <a:solidFill>
                  <a:srgbClr val="202122"/>
                </a:solidFill>
                <a:effectLst/>
                <a:latin typeface="Arial" panose="020B0604020202020204" pitchFamily="34" charset="0"/>
              </a:rPr>
            </a:br>
            <a:br>
              <a:rPr lang="en-US" b="0" i="0" dirty="0">
                <a:solidFill>
                  <a:srgbClr val="202122"/>
                </a:solidFill>
                <a:effectLst/>
                <a:latin typeface="Arial" panose="020B0604020202020204" pitchFamily="34" charset="0"/>
              </a:rPr>
            </a:br>
            <a:r>
              <a:rPr lang="en-US" b="0" i="0" dirty="0">
                <a:solidFill>
                  <a:srgbClr val="202122"/>
                </a:solidFill>
                <a:effectLst/>
                <a:latin typeface="Arial" panose="020B0604020202020204" pitchFamily="34" charset="0"/>
              </a:rPr>
              <a:t>Talk about last 3 definitions.</a:t>
            </a:r>
            <a:endParaRPr lang="en-US" dirty="0"/>
          </a:p>
        </p:txBody>
      </p:sp>
    </p:spTree>
    <p:extLst>
      <p:ext uri="{BB962C8B-B14F-4D97-AF65-F5344CB8AC3E}">
        <p14:creationId xmlns:p14="http://schemas.microsoft.com/office/powerpoint/2010/main" val="8856770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C527D-0AB8-F831-2EA7-CC1B4BD2D0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8EC5A9-1FA1-9AD1-F5C3-6A782D17590A}"/>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D392C84E-C588-FCA8-9D94-94E02079CE87}"/>
              </a:ext>
            </a:extLst>
          </p:cNvPr>
          <p:cNvSpPr>
            <a:spLocks noGrp="1"/>
          </p:cNvSpPr>
          <p:nvPr>
            <p:ph type="body" idx="1"/>
          </p:nvPr>
        </p:nvSpPr>
        <p:spPr/>
        <p:txBody>
          <a:bodyPr/>
          <a:lstStyle/>
          <a:p>
            <a:r>
              <a:rPr lang="en-US" dirty="0"/>
              <a:t>As seen here variance in the signal relates to specific nucleotides and we are hoping to exploit this behaviour to get to our original motifs and finally the binary mappings.</a:t>
            </a:r>
          </a:p>
          <a:p>
            <a:r>
              <a:rPr lang="en-US" dirty="0"/>
              <a:t>So let me restate the Problem I am hoping to tackle with our original example.</a:t>
            </a:r>
          </a:p>
        </p:txBody>
      </p:sp>
    </p:spTree>
    <p:extLst>
      <p:ext uri="{BB962C8B-B14F-4D97-AF65-F5344CB8AC3E}">
        <p14:creationId xmlns:p14="http://schemas.microsoft.com/office/powerpoint/2010/main" val="35819159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2A74F3-A836-B790-4C86-6328C4EBE3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BE339A-9A6F-4425-6F2C-93041425D9AC}"/>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90DE2720-2D87-62EC-7A00-D71A88E69AF2}"/>
              </a:ext>
            </a:extLst>
          </p:cNvPr>
          <p:cNvSpPr>
            <a:spLocks noGrp="1"/>
          </p:cNvSpPr>
          <p:nvPr>
            <p:ph type="body" idx="1"/>
          </p:nvPr>
        </p:nvSpPr>
        <p:spPr/>
        <p:txBody>
          <a:bodyPr/>
          <a:lstStyle/>
          <a:p>
            <a:r>
              <a:rPr lang="en-US" dirty="0"/>
              <a:t>So given this raw nanopore signal, can I find these Motifs in the red box.</a:t>
            </a:r>
          </a:p>
          <a:p>
            <a:endParaRPr lang="en-US" dirty="0"/>
          </a:p>
          <a:p>
            <a:r>
              <a:rPr lang="en-US" dirty="0"/>
              <a:t>Now there are some additional limitations which are worth noting and why Machine Learning is so important to the solution.</a:t>
            </a:r>
            <a:br>
              <a:rPr lang="en-US" dirty="0"/>
            </a:br>
            <a:r>
              <a:rPr lang="en-US" dirty="0"/>
              <a:t>Firstly, the nanopore sequencing technology we saw earlier is not perfect so that results in a lot of noisy reads which the model you make should be able to handle this.</a:t>
            </a:r>
            <a:br>
              <a:rPr lang="en-US" dirty="0"/>
            </a:br>
            <a:r>
              <a:rPr lang="en-US" dirty="0"/>
              <a:t>Secondly, the data is typically not as nice as to simply say if its between 430 – 450 Amps we have Nucleotide C. As mentioned before, a nucleotide typically depends on a nucleotide given before and so there are typically underlying patterns which must be found to make a successful model.</a:t>
            </a:r>
          </a:p>
        </p:txBody>
      </p:sp>
    </p:spTree>
    <p:extLst>
      <p:ext uri="{BB962C8B-B14F-4D97-AF65-F5344CB8AC3E}">
        <p14:creationId xmlns:p14="http://schemas.microsoft.com/office/powerpoint/2010/main" val="35694879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4F0422-282F-6424-980E-BAB7A5060B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C1BC9B-43C4-FD40-2792-4A766F6C652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B3860E77-AD64-BB9C-C987-B60855DA5022}"/>
              </a:ext>
            </a:extLst>
          </p:cNvPr>
          <p:cNvSpPr>
            <a:spLocks noGrp="1"/>
          </p:cNvSpPr>
          <p:nvPr>
            <p:ph type="body" idx="1"/>
          </p:nvPr>
        </p:nvSpPr>
        <p:spPr/>
        <p:txBody>
          <a:bodyPr/>
          <a:lstStyle/>
          <a:p>
            <a:r>
              <a:rPr lang="en-US" dirty="0"/>
              <a:t>First let's look at existing approaches.</a:t>
            </a:r>
            <a:br>
              <a:rPr lang="en-US" dirty="0"/>
            </a:br>
            <a:r>
              <a:rPr lang="en-US" dirty="0"/>
              <a:t>Traditionally, DNA storage decoding has relied on two key steps:</a:t>
            </a:r>
          </a:p>
          <a:p>
            <a:pPr lvl="1">
              <a:buFont typeface="Arial" panose="020B0604020202020204" pitchFamily="34" charset="0"/>
              <a:buChar char="•"/>
            </a:pPr>
            <a:r>
              <a:rPr lang="en-US" b="1" dirty="0" err="1"/>
              <a:t>Basecalling</a:t>
            </a:r>
            <a:r>
              <a:rPr lang="en-US" b="1" dirty="0"/>
              <a:t>:</a:t>
            </a:r>
            <a:r>
              <a:rPr lang="en-US" dirty="0"/>
              <a:t> Converting raw nanopore electrical signals into nucleotide sequences using Neural Networks</a:t>
            </a:r>
          </a:p>
          <a:p>
            <a:pPr lvl="1">
              <a:buFont typeface="Arial" panose="020B0604020202020204" pitchFamily="34" charset="0"/>
              <a:buChar char="•"/>
            </a:pPr>
            <a:r>
              <a:rPr lang="en-US" b="1" dirty="0"/>
              <a:t>Sequence Alignment:</a:t>
            </a:r>
            <a:r>
              <a:rPr lang="en-US" dirty="0"/>
              <a:t> Comparing these sequences against known references to identify motifs.</a:t>
            </a:r>
          </a:p>
          <a:p>
            <a:r>
              <a:rPr lang="en-US" dirty="0"/>
              <a:t>While these methods are well-established, they are computationally intensive and not scalable for the massive datasets.</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My main Objectives I must clear:</a:t>
            </a:r>
            <a:br>
              <a:rPr lang="en-US" dirty="0"/>
            </a:br>
            <a:r>
              <a:rPr lang="en-US" dirty="0"/>
              <a:t>- Develop an “end to end” model which given these nanopore signals will perform significantly better than random guessing</a:t>
            </a:r>
            <a:br>
              <a:rPr lang="en-US" dirty="0"/>
            </a:br>
            <a:r>
              <a:rPr lang="en-US" dirty="0"/>
              <a:t>- Develop a command-line interface</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Additional Objectives:</a:t>
            </a:r>
            <a:br>
              <a:rPr lang="en-US" dirty="0"/>
            </a:br>
            <a:r>
              <a:rPr lang="en-US" dirty="0"/>
              <a:t>- Achieve &gt;90% accuracy: Beat </a:t>
            </a:r>
            <a:r>
              <a:rPr lang="en-US" dirty="0" err="1"/>
              <a:t>basecalling</a:t>
            </a:r>
            <a:r>
              <a:rPr lang="en-US" dirty="0"/>
              <a:t> + sequence alignment models</a:t>
            </a:r>
            <a:br>
              <a:rPr lang="en-US" dirty="0"/>
            </a:br>
            <a:endParaRPr lang="en-US" dirty="0"/>
          </a:p>
        </p:txBody>
      </p:sp>
    </p:spTree>
    <p:extLst>
      <p:ext uri="{BB962C8B-B14F-4D97-AF65-F5344CB8AC3E}">
        <p14:creationId xmlns:p14="http://schemas.microsoft.com/office/powerpoint/2010/main" val="34719871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B5CD5-2C30-EEC0-2910-ECB3E5B952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9CD858-F44D-5184-6B05-6AE89F669597}"/>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DD530277-C094-A6BF-C81D-162A80999E72}"/>
              </a:ext>
            </a:extLst>
          </p:cNvPr>
          <p:cNvSpPr>
            <a:spLocks noGrp="1"/>
          </p:cNvSpPr>
          <p:nvPr>
            <p:ph type="body" idx="1"/>
          </p:nvPr>
        </p:nvSpPr>
        <p:spPr/>
        <p:txBody>
          <a:bodyPr/>
          <a:lstStyle/>
          <a:p>
            <a:r>
              <a:rPr lang="en-US" dirty="0"/>
              <a:t>But Before I start with my Approach, I am going to highlight an interesting observation I had when first seeing this problem.</a:t>
            </a:r>
            <a:br>
              <a:rPr lang="en-US" dirty="0"/>
            </a:br>
            <a:br>
              <a:rPr lang="en-US" dirty="0"/>
            </a:br>
            <a:r>
              <a:rPr lang="en-US" dirty="0"/>
              <a:t>So in the problem we are given a signal and we want to find these motifs directly from pretty noise data. Now this seems very similar to the Automatic Speech Recognition Systems that we have seen over the past few years get really good.</a:t>
            </a:r>
          </a:p>
        </p:txBody>
      </p:sp>
    </p:spTree>
    <p:extLst>
      <p:ext uri="{BB962C8B-B14F-4D97-AF65-F5344CB8AC3E}">
        <p14:creationId xmlns:p14="http://schemas.microsoft.com/office/powerpoint/2010/main" val="16780363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F11B0-E6BF-2C20-E07F-A8F5CC532C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A30E7E-6979-1AD7-BDC7-2F1767909860}"/>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2CAED740-622A-087B-8BCA-40421EDE815D}"/>
              </a:ext>
            </a:extLst>
          </p:cNvPr>
          <p:cNvSpPr>
            <a:spLocks noGrp="1"/>
          </p:cNvSpPr>
          <p:nvPr>
            <p:ph type="body" idx="1"/>
          </p:nvPr>
        </p:nvSpPr>
        <p:spPr/>
        <p:txBody>
          <a:bodyPr/>
          <a:lstStyle/>
          <a:p>
            <a:r>
              <a:rPr lang="en-US" dirty="0"/>
              <a:t>[Explain how Automatic Speech Recognition works </a:t>
            </a:r>
            <a:r>
              <a:rPr lang="en-US" dirty="0" err="1"/>
              <a:t>ngl</a:t>
            </a:r>
            <a:r>
              <a:rPr lang="en-US" dirty="0"/>
              <a:t>]</a:t>
            </a:r>
            <a:br>
              <a:rPr lang="en-US" dirty="0"/>
            </a:br>
            <a:r>
              <a:rPr lang="en-US" dirty="0"/>
              <a:t>So on the right we have a real speech waves and its corresponding words, so Automatic speech recognition essentially when given a wave of a similar form to the one given, can you in real time, find the words associated to it.</a:t>
            </a:r>
            <a:br>
              <a:rPr lang="en-US" dirty="0"/>
            </a:br>
            <a:br>
              <a:rPr lang="en-US" dirty="0"/>
            </a:br>
            <a:r>
              <a:rPr lang="en-US" dirty="0"/>
              <a:t>And the problem on the right has been able to perform really well despite noise. </a:t>
            </a:r>
            <a:br>
              <a:rPr lang="en-US" dirty="0"/>
            </a:br>
            <a:br>
              <a:rPr lang="en-US" dirty="0"/>
            </a:br>
            <a:r>
              <a:rPr lang="en-US" dirty="0"/>
              <a:t>So much like ASR systems this method leverages deep learning architectures that combine the strengths of convolutional and transformer-based models. </a:t>
            </a:r>
          </a:p>
        </p:txBody>
      </p:sp>
    </p:spTree>
    <p:extLst>
      <p:ext uri="{BB962C8B-B14F-4D97-AF65-F5344CB8AC3E}">
        <p14:creationId xmlns:p14="http://schemas.microsoft.com/office/powerpoint/2010/main" val="4165114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D0AA8-53F2-15B4-2F7F-0F1AC31FDF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16248F-9A27-A1C4-D9D3-F3CDFEDF5D4C}"/>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1AB78C9B-CE22-DA8F-4662-04B2A9CF9582}"/>
              </a:ext>
            </a:extLst>
          </p:cNvPr>
          <p:cNvSpPr>
            <a:spLocks noGrp="1"/>
          </p:cNvSpPr>
          <p:nvPr>
            <p:ph type="body" idx="1"/>
          </p:nvPr>
        </p:nvSpPr>
        <p:spPr/>
        <p:txBody>
          <a:bodyPr/>
          <a:lstStyle/>
          <a:p>
            <a:r>
              <a:rPr lang="en-US" dirty="0"/>
              <a:t>So presume I now have synthetic data which of our X value which is the signal data, and the y value are the motifs we want to end up (or our ground truth).</a:t>
            </a:r>
          </a:p>
          <a:p>
            <a:r>
              <a:rPr lang="en-US" dirty="0" err="1"/>
              <a:t>Squigulator</a:t>
            </a:r>
            <a:r>
              <a:rPr lang="en-US" dirty="0"/>
              <a:t> Mention (noisy)</a:t>
            </a:r>
          </a:p>
          <a:p>
            <a:r>
              <a:rPr lang="en-US" dirty="0"/>
              <a:t>Motif accuracy is guessing one motif correctly.</a:t>
            </a:r>
            <a:br>
              <a:rPr lang="en-US" dirty="0"/>
            </a:br>
            <a:r>
              <a:rPr lang="en-US" dirty="0"/>
              <a:t>Sequence accuracy is guessing an entire sequence correctly</a:t>
            </a:r>
          </a:p>
        </p:txBody>
      </p:sp>
    </p:spTree>
    <p:extLst>
      <p:ext uri="{BB962C8B-B14F-4D97-AF65-F5344CB8AC3E}">
        <p14:creationId xmlns:p14="http://schemas.microsoft.com/office/powerpoint/2010/main" val="12254549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initially I set on a CNN-Transformer-GRU Model, which is a similar to model to they have tested in Automatic Speech Recognition, as an initial benchmark, where each of the pieces, so the CNN, Transformer, GRU would then be tested to see its effectiveness, which no paper I had seen had done previously.</a:t>
            </a:r>
            <a:br>
              <a:rPr lang="en-GB" dirty="0"/>
            </a:br>
            <a:br>
              <a:rPr lang="en-GB" dirty="0"/>
            </a:br>
            <a:r>
              <a:rPr lang="en-US" dirty="0"/>
              <a:t>CNN “hears” local audio features, a transformer “understands” the whole sentence and a GRU “writes” the words.</a:t>
            </a:r>
            <a:endParaRPr lang="en-GB" dirty="0"/>
          </a:p>
        </p:txBody>
      </p:sp>
      <p:sp>
        <p:nvSpPr>
          <p:cNvPr id="4" name="Slide Number Placeholder 3"/>
          <p:cNvSpPr>
            <a:spLocks noGrp="1"/>
          </p:cNvSpPr>
          <p:nvPr>
            <p:ph type="sldNum" sz="quarter" idx="5"/>
          </p:nvPr>
        </p:nvSpPr>
        <p:spPr/>
        <p:txBody>
          <a:bodyPr/>
          <a:lstStyle/>
          <a:p>
            <a:fld id="{3FA199E3-DE15-EB45-8AC7-3997533035CC}" type="slidenum">
              <a:rPr lang="en-GB" smtClean="0"/>
              <a:t>17</a:t>
            </a:fld>
            <a:endParaRPr lang="en-GB"/>
          </a:p>
        </p:txBody>
      </p:sp>
    </p:spTree>
    <p:extLst>
      <p:ext uri="{BB962C8B-B14F-4D97-AF65-F5344CB8AC3E}">
        <p14:creationId xmlns:p14="http://schemas.microsoft.com/office/powerpoint/2010/main" val="25331020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err="1">
                <a:solidFill>
                  <a:schemeClr val="tx1"/>
                </a:solidFill>
                <a:effectLst/>
                <a:latin typeface="+mn-lt"/>
                <a:ea typeface="+mn-ea"/>
                <a:cs typeface="+mn-cs"/>
              </a:rPr>
              <a:t>BiGRU</a:t>
            </a:r>
            <a:r>
              <a:rPr lang="en-US" sz="1200" b="1" i="0" kern="1200" dirty="0">
                <a:solidFill>
                  <a:schemeClr val="tx1"/>
                </a:solidFill>
                <a:effectLst/>
                <a:latin typeface="+mn-lt"/>
                <a:ea typeface="+mn-ea"/>
                <a:cs typeface="+mn-cs"/>
              </a:rPr>
              <a:t> is a two way memory of recent words.</a:t>
            </a:r>
            <a:br>
              <a:rPr lang="en-US" sz="1200" b="1" i="0" kern="1200" dirty="0">
                <a:solidFill>
                  <a:schemeClr val="tx1"/>
                </a:solidFill>
                <a:effectLst/>
                <a:latin typeface="+mn-lt"/>
                <a:ea typeface="+mn-ea"/>
                <a:cs typeface="+mn-cs"/>
              </a:rPr>
            </a:br>
            <a:r>
              <a:rPr lang="en-US" sz="1200" b="1" i="0" kern="1200" dirty="0">
                <a:solidFill>
                  <a:schemeClr val="tx1"/>
                </a:solidFill>
                <a:effectLst/>
                <a:latin typeface="+mn-lt"/>
                <a:ea typeface="+mn-ea"/>
                <a:cs typeface="+mn-cs"/>
              </a:rPr>
              <a:t>CTC is like </a:t>
            </a:r>
            <a:r>
              <a:rPr lang="en-US" b="1" dirty="0"/>
              <a:t>mapping an entire audio clip to text without ticking off each word in order.</a:t>
            </a:r>
          </a:p>
          <a:p>
            <a:endParaRPr lang="en-US" dirty="0"/>
          </a:p>
          <a:p>
            <a:r>
              <a:rPr lang="en-US" dirty="0"/>
              <a:t>CNN–Transformer–CTC: like ASR’s </a:t>
            </a:r>
            <a:r>
              <a:rPr lang="en-US" dirty="0" err="1"/>
              <a:t>CNN→transformer→CTC</a:t>
            </a:r>
            <a:r>
              <a:rPr lang="en-US" dirty="0"/>
              <a:t> (</a:t>
            </a:r>
            <a:r>
              <a:rPr lang="en-US" dirty="0" err="1"/>
              <a:t>syllable→sentence→spell</a:t>
            </a:r>
            <a:r>
              <a:rPr lang="en-US" dirty="0"/>
              <a:t>), it spots base-pair motifs, builds global context, then aligns them into bits.</a:t>
            </a:r>
            <a:br>
              <a:rPr lang="en-US" dirty="0"/>
            </a:br>
            <a:r>
              <a:rPr lang="en-US" dirty="0"/>
              <a:t>Key difference is it builds global context</a:t>
            </a:r>
          </a:p>
          <a:p>
            <a:endParaRPr lang="en-US" dirty="0"/>
          </a:p>
          <a:p>
            <a:r>
              <a:rPr lang="en-US" dirty="0"/>
              <a:t>CNN–</a:t>
            </a:r>
            <a:r>
              <a:rPr lang="en-US" dirty="0" err="1"/>
              <a:t>BiGRU</a:t>
            </a:r>
            <a:r>
              <a:rPr lang="en-US" dirty="0"/>
              <a:t>–CTC: like ASR’s </a:t>
            </a:r>
            <a:r>
              <a:rPr lang="en-US" dirty="0" err="1"/>
              <a:t>CNN→BiGRU→CTC</a:t>
            </a:r>
            <a:r>
              <a:rPr lang="en-US" dirty="0"/>
              <a:t> (</a:t>
            </a:r>
            <a:r>
              <a:rPr lang="en-US" dirty="0" err="1"/>
              <a:t>syllable→bi-context→spell</a:t>
            </a:r>
            <a:r>
              <a:rPr lang="en-US" dirty="0"/>
              <a:t>), it spots motifs, captures two-way context, then aligns them into bits.</a:t>
            </a:r>
            <a:br>
              <a:rPr lang="en-US" dirty="0"/>
            </a:br>
            <a:r>
              <a:rPr lang="en-US" dirty="0"/>
              <a:t>Captures two way context</a:t>
            </a:r>
            <a:endParaRPr lang="en-GB" dirty="0"/>
          </a:p>
        </p:txBody>
      </p:sp>
      <p:sp>
        <p:nvSpPr>
          <p:cNvPr id="4" name="Slide Number Placeholder 3"/>
          <p:cNvSpPr>
            <a:spLocks noGrp="1"/>
          </p:cNvSpPr>
          <p:nvPr>
            <p:ph type="sldNum" sz="quarter" idx="5"/>
          </p:nvPr>
        </p:nvSpPr>
        <p:spPr/>
        <p:txBody>
          <a:bodyPr/>
          <a:lstStyle/>
          <a:p>
            <a:fld id="{3FA199E3-DE15-EB45-8AC7-3997533035CC}" type="slidenum">
              <a:rPr lang="en-GB" smtClean="0"/>
              <a:t>18</a:t>
            </a:fld>
            <a:endParaRPr lang="en-GB"/>
          </a:p>
        </p:txBody>
      </p:sp>
    </p:spTree>
    <p:extLst>
      <p:ext uri="{BB962C8B-B14F-4D97-AF65-F5344CB8AC3E}">
        <p14:creationId xmlns:p14="http://schemas.microsoft.com/office/powerpoint/2010/main" val="20569232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333E-B7C5-61D5-BE68-C92D7182F7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24D971-0F27-68CB-7F3D-47CFEA86C94D}"/>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DD18DDA6-A38B-652B-625B-D7EBCD4D28C9}"/>
              </a:ext>
            </a:extLst>
          </p:cNvPr>
          <p:cNvSpPr>
            <a:spLocks noGrp="1"/>
          </p:cNvSpPr>
          <p:nvPr>
            <p:ph type="body" idx="1"/>
          </p:nvPr>
        </p:nvSpPr>
        <p:spPr/>
        <p:txBody>
          <a:bodyPr/>
          <a:lstStyle/>
          <a:p>
            <a:r>
              <a:rPr lang="en-US" dirty="0"/>
              <a:t>Work with real data? – Working with </a:t>
            </a:r>
            <a:r>
              <a:rPr lang="en-US" dirty="0" err="1"/>
              <a:t>Helixworks</a:t>
            </a:r>
            <a:r>
              <a:rPr lang="en-US" dirty="0"/>
              <a:t>.</a:t>
            </a:r>
            <a:br>
              <a:rPr lang="en-US" dirty="0"/>
            </a:br>
            <a:br>
              <a:rPr lang="en-US" dirty="0"/>
            </a:br>
            <a:r>
              <a:rPr lang="en-US" dirty="0"/>
              <a:t>Unsupervised learning for general nanopore sequencing problem</a:t>
            </a:r>
          </a:p>
          <a:p>
            <a:endParaRPr lang="en-US" dirty="0"/>
          </a:p>
          <a:p>
            <a:endParaRPr lang="en-US" dirty="0"/>
          </a:p>
        </p:txBody>
      </p:sp>
    </p:spTree>
    <p:extLst>
      <p:ext uri="{BB962C8B-B14F-4D97-AF65-F5344CB8AC3E}">
        <p14:creationId xmlns:p14="http://schemas.microsoft.com/office/powerpoint/2010/main" val="12118781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7"/>
        <p:cNvGrpSpPr/>
        <p:nvPr/>
      </p:nvGrpSpPr>
      <p:grpSpPr>
        <a:xfrm>
          <a:off x="0" y="0"/>
          <a:ext cx="0" cy="0"/>
          <a:chOff x="0" y="0"/>
          <a:chExt cx="0" cy="0"/>
        </a:xfrm>
      </p:grpSpPr>
      <p:sp>
        <p:nvSpPr>
          <p:cNvPr id="1068" name="Google Shape;1068;g1500dee06a7_1_10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9" name="Google Shape;1069;g1500dee06a7_1_10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Key Takeaways:</a:t>
            </a:r>
            <a:br>
              <a:rPr lang="en-GB" dirty="0"/>
            </a:br>
            <a:r>
              <a:rPr lang="en-US" sz="1200" b="1" i="0" kern="1200" dirty="0">
                <a:solidFill>
                  <a:schemeClr val="tx1"/>
                </a:solidFill>
                <a:effectLst/>
                <a:latin typeface="+mn-lt"/>
                <a:ea typeface="+mn-ea"/>
                <a:cs typeface="+mn-cs"/>
              </a:rPr>
              <a:t>At its core, automatic speech recognition (ASR) can be reframed as a problem similar to decoding information from DNA storage. So the solutions we see don’t just advance one domain, they ripple across others, and accelerate progress in fields that share similar structural problems and that’s why its important to always maintain a look at the begin picture as we enter the coming years.</a:t>
            </a:r>
            <a:br>
              <a:rPr lang="en-US" sz="1200" b="1" i="0" kern="1200" dirty="0">
                <a:solidFill>
                  <a:schemeClr val="tx1"/>
                </a:solidFill>
                <a:effectLst/>
                <a:latin typeface="+mn-lt"/>
                <a:ea typeface="+mn-ea"/>
                <a:cs typeface="+mn-cs"/>
              </a:rPr>
            </a:br>
            <a:br>
              <a:rPr lang="en-US" sz="1200" b="1"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CNN </a:t>
            </a:r>
            <a:r>
              <a:rPr lang="en-US" sz="1200" b="0" i="0" kern="1200" dirty="0" err="1">
                <a:solidFill>
                  <a:schemeClr val="tx1"/>
                </a:solidFill>
                <a:effectLst/>
                <a:latin typeface="+mn-lt"/>
                <a:ea typeface="+mn-ea"/>
                <a:cs typeface="+mn-cs"/>
              </a:rPr>
              <a:t>recognises</a:t>
            </a:r>
            <a:r>
              <a:rPr lang="en-US" sz="1200" b="0" i="0" kern="1200" dirty="0">
                <a:solidFill>
                  <a:schemeClr val="tx1"/>
                </a:solidFill>
                <a:effectLst/>
                <a:latin typeface="+mn-lt"/>
                <a:ea typeface="+mn-ea"/>
                <a:cs typeface="+mn-cs"/>
              </a:rPr>
              <a:t> the specific segmentations of sound. Transformer understands the words in context. GRU keeps track of the sentences.</a:t>
            </a:r>
            <a:br>
              <a:rPr lang="en-US" sz="1200" b="0" i="0" kern="1200" dirty="0">
                <a:solidFill>
                  <a:schemeClr val="tx1"/>
                </a:solidFill>
                <a:effectLst/>
                <a:latin typeface="+mn-lt"/>
                <a:ea typeface="+mn-ea"/>
                <a:cs typeface="+mn-cs"/>
              </a:rPr>
            </a:br>
            <a:r>
              <a:rPr lang="en-US" sz="1200" b="0" i="0" kern="1200" dirty="0" err="1">
                <a:solidFill>
                  <a:schemeClr val="tx1"/>
                </a:solidFill>
                <a:effectLst/>
                <a:latin typeface="+mn-lt"/>
                <a:ea typeface="+mn-ea"/>
                <a:cs typeface="+mn-cs"/>
              </a:rPr>
              <a:t>BiGRU</a:t>
            </a:r>
            <a:r>
              <a:rPr lang="en-US" sz="1200" b="0" i="0" kern="1200" dirty="0">
                <a:solidFill>
                  <a:schemeClr val="tx1"/>
                </a:solidFill>
                <a:effectLst/>
                <a:latin typeface="+mn-lt"/>
                <a:ea typeface="+mn-ea"/>
                <a:cs typeface="+mn-cs"/>
              </a:rPr>
              <a:t> is a two way memory of recent words.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CTC is like </a:t>
            </a:r>
            <a:r>
              <a:rPr lang="en-US" dirty="0"/>
              <a:t>mapping an entire audio clip to text without ticking off each word in order.</a:t>
            </a:r>
            <a:br>
              <a:rPr lang="en-US" sz="1200" b="0" i="0" kern="1200" dirty="0">
                <a:solidFill>
                  <a:schemeClr val="tx1"/>
                </a:solidFill>
                <a:effectLst/>
                <a:latin typeface="+mn-lt"/>
                <a:ea typeface="+mn-ea"/>
                <a:cs typeface="+mn-cs"/>
              </a:rPr>
            </a:br>
            <a:endParaRPr lang="en-GB" b="0" dirty="0"/>
          </a:p>
          <a:p>
            <a:pPr marL="0" lvl="0" indent="0" algn="l" rtl="0">
              <a:spcBef>
                <a:spcPts val="0"/>
              </a:spcBef>
              <a:spcAft>
                <a:spcPts val="0"/>
              </a:spcAft>
              <a:buNone/>
            </a:pPr>
            <a:endParaRPr lang="en-GB" dirty="0"/>
          </a:p>
          <a:p>
            <a:pPr marL="0" lvl="0" indent="0" algn="l" rtl="0">
              <a:spcBef>
                <a:spcPts val="0"/>
              </a:spcBef>
              <a:spcAft>
                <a:spcPts val="0"/>
              </a:spcAft>
              <a:buNone/>
            </a:pPr>
            <a:r>
              <a:rPr lang="en-GB" dirty="0"/>
              <a:t>Why is </a:t>
            </a:r>
            <a:r>
              <a:rPr lang="en-GB" dirty="0" err="1"/>
              <a:t>basecalling</a:t>
            </a:r>
            <a:r>
              <a:rPr lang="en-GB" dirty="0"/>
              <a:t> and sequence alignment resourcefully intensive:</a:t>
            </a:r>
            <a:br>
              <a:rPr lang="en-GB" dirty="0"/>
            </a:br>
            <a:r>
              <a:rPr lang="en-US" dirty="0"/>
              <a:t>Sequence alignment algorithms perform dynamic programming over long sequences, which can be very slow and memory intensive.</a:t>
            </a:r>
            <a:br>
              <a:rPr lang="en-US" dirty="0"/>
            </a:br>
            <a:br>
              <a:rPr lang="en-US" dirty="0"/>
            </a:br>
            <a:br>
              <a:rPr lang="en-US" dirty="0"/>
            </a:b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a:extLst>
            <a:ext uri="{FF2B5EF4-FFF2-40B4-BE49-F238E27FC236}">
              <a16:creationId xmlns:a16="http://schemas.microsoft.com/office/drawing/2014/main" id="{95172117-9A74-1139-0943-1E5047D98EF0}"/>
            </a:ext>
          </a:extLst>
        </p:cNvPr>
        <p:cNvGrpSpPr/>
        <p:nvPr/>
      </p:nvGrpSpPr>
      <p:grpSpPr>
        <a:xfrm>
          <a:off x="0" y="0"/>
          <a:ext cx="0" cy="0"/>
          <a:chOff x="0" y="0"/>
          <a:chExt cx="0" cy="0"/>
        </a:xfrm>
      </p:grpSpPr>
      <p:sp>
        <p:nvSpPr>
          <p:cNvPr id="263" name="Google Shape;263;g1003bd6ff09_0_10:notes">
            <a:extLst>
              <a:ext uri="{FF2B5EF4-FFF2-40B4-BE49-F238E27FC236}">
                <a16:creationId xmlns:a16="http://schemas.microsoft.com/office/drawing/2014/main" id="{A6F24044-B5BC-93D5-AB88-929ADA8397A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1003bd6ff09_0_10:notes">
            <a:extLst>
              <a:ext uri="{FF2B5EF4-FFF2-40B4-BE49-F238E27FC236}">
                <a16:creationId xmlns:a16="http://schemas.microsoft.com/office/drawing/2014/main" id="{073CC6BD-CE7A-ED7D-1E0A-09BBA02F3C4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b="1" dirty="0"/>
              <a:t>It being predicted that data volumes will hit 400 zettabytes.</a:t>
            </a:r>
          </a:p>
          <a:p>
            <a:r>
              <a:rPr lang="en-US" b="1" dirty="0"/>
              <a:t>Cold Storage ~ 60% of all stored data</a:t>
            </a:r>
          </a:p>
          <a:p>
            <a:r>
              <a:rPr lang="en-US" b="1" dirty="0"/>
              <a:t>DNA Storage – High Density solution</a:t>
            </a:r>
            <a:br>
              <a:rPr lang="en-US" b="1" dirty="0"/>
            </a:br>
            <a:r>
              <a:rPr lang="en-US" b="1" dirty="0"/>
              <a:t>Potential to store exabytes of data in a single gram of DNA.</a:t>
            </a:r>
          </a:p>
          <a:p>
            <a:r>
              <a:rPr lang="en-US" b="1" dirty="0"/>
              <a:t>Summer: Microsoft DNA Storage Team + </a:t>
            </a:r>
            <a:r>
              <a:rPr lang="en-US" b="1" dirty="0" err="1"/>
              <a:t>Helixworks</a:t>
            </a:r>
            <a:endParaRPr lang="en-US" b="1" dirty="0"/>
          </a:p>
          <a:p>
            <a:endParaRPr lang="en-US" b="1" dirty="0"/>
          </a:p>
          <a:p>
            <a:r>
              <a:rPr lang="en-US" dirty="0"/>
              <a:t>Let’s start with the motivation behind the project. With global data generation skyrocketing—Statista projects data volumes to hit nearly 400 zettabytes in the next few years—the limitations of traditional storage methods are becoming starkly evident. DNA storage offers an incredibly high density and durability solution, with the potential to store exabytes of data in a single gram.</a:t>
            </a:r>
          </a:p>
          <a:p>
            <a:r>
              <a:rPr lang="en-US" dirty="0"/>
              <a:t>Last summer, I reached out to experts in the field, including members of Microsoft’s DNA Storage team and several innovative startups in the US and Europe. In one particularly insightful conversation with a team at </a:t>
            </a:r>
            <a:r>
              <a:rPr lang="en-US" dirty="0" err="1"/>
              <a:t>Helixworks</a:t>
            </a:r>
            <a:r>
              <a:rPr lang="en-US" dirty="0"/>
              <a:t>, I learned about the significant software challenges in decoding DNA storage data. Their insights confirmed that while the biology behind DNA storage is fascinating, a real engineering hurdle lies in efficiently decoding noisy raw nanopore signals. This conversation was pivotal, driving the focus of my project toward creating a streamlined, machine learning–based solution.</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42763520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a:t>Simplified version of how DNA Storage works.</a:t>
            </a:r>
          </a:p>
          <a:p>
            <a:r>
              <a:rPr lang="en-US" b="1" dirty="0"/>
              <a:t>Say we want to store 00 and 11</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Actually: Result of lookup depends on preceding nucleotide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Here is a simplified version of how DNA Storage occurs currently.</a:t>
            </a:r>
            <a:br>
              <a:rPr lang="en-US" dirty="0"/>
            </a:br>
            <a:r>
              <a:rPr lang="en-US" dirty="0"/>
              <a:t>Now in an actual sequencing its important to note that the </a:t>
            </a:r>
            <a:r>
              <a:rPr lang="en-US" b="0" i="0" dirty="0">
                <a:solidFill>
                  <a:srgbClr val="202122"/>
                </a:solidFill>
                <a:effectLst/>
                <a:latin typeface="Arial" panose="020B0604020202020204" pitchFamily="34" charset="0"/>
              </a:rPr>
              <a:t>the result of the lookup should also depends on the preceding nucleotide but that will be outside the scope of this presentation as its not necessary to understand the software problem, but is important to note when making our solution.</a:t>
            </a:r>
            <a:br>
              <a:rPr lang="en-US" b="0" i="0" dirty="0">
                <a:solidFill>
                  <a:srgbClr val="202122"/>
                </a:solidFill>
                <a:effectLst/>
                <a:latin typeface="Arial" panose="020B0604020202020204" pitchFamily="34" charset="0"/>
              </a:rPr>
            </a:br>
            <a:br>
              <a:rPr lang="en-US" b="0" i="0" dirty="0">
                <a:solidFill>
                  <a:srgbClr val="202122"/>
                </a:solidFill>
                <a:effectLst/>
                <a:latin typeface="Arial" panose="020B0604020202020204" pitchFamily="34" charset="0"/>
              </a:rPr>
            </a:br>
            <a:r>
              <a:rPr lang="en-US" b="0" i="0" dirty="0">
                <a:solidFill>
                  <a:srgbClr val="202122"/>
                </a:solidFill>
                <a:effectLst/>
                <a:latin typeface="Arial" panose="020B0604020202020204" pitchFamily="34" charset="0"/>
              </a:rPr>
              <a:t>Okay so we have the following mapping from binary to a grouping of nucleotides, or motifs. And we want to try to store 00 11.</a:t>
            </a:r>
            <a:endParaRPr lang="en-US" dirty="0"/>
          </a:p>
        </p:txBody>
      </p:sp>
    </p:spTree>
    <p:extLst>
      <p:ext uri="{BB962C8B-B14F-4D97-AF65-F5344CB8AC3E}">
        <p14:creationId xmlns:p14="http://schemas.microsoft.com/office/powerpoint/2010/main" val="23408522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94E0CA-94DC-A027-0232-0F9165FCAE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AA81D8-08E2-CC26-1684-8AAA046BECC0}"/>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0A27F76B-3F55-F11C-47FF-07896043DE32}"/>
              </a:ext>
            </a:extLst>
          </p:cNvPr>
          <p:cNvSpPr>
            <a:spLocks noGrp="1"/>
          </p:cNvSpPr>
          <p:nvPr>
            <p:ph type="body" idx="1"/>
          </p:nvPr>
        </p:nvSpPr>
        <p:spPr/>
        <p:txBody>
          <a:bodyPr/>
          <a:lstStyle/>
          <a:p>
            <a:r>
              <a:rPr lang="en-US" b="0" i="0" dirty="0">
                <a:solidFill>
                  <a:srgbClr val="202122"/>
                </a:solidFill>
                <a:effectLst/>
                <a:latin typeface="Arial" panose="020B0604020202020204" pitchFamily="34" charset="0"/>
              </a:rPr>
              <a:t>Pay Attention to first and last rows.</a:t>
            </a:r>
          </a:p>
          <a:p>
            <a:r>
              <a:rPr lang="en-US" b="0" i="0" dirty="0">
                <a:solidFill>
                  <a:srgbClr val="202122"/>
                </a:solidFill>
                <a:effectLst/>
                <a:latin typeface="Arial" panose="020B0604020202020204" pitchFamily="34" charset="0"/>
              </a:rPr>
              <a:t>Biological constraints, can’t just put motifs for 00 and 11 together.</a:t>
            </a:r>
          </a:p>
          <a:p>
            <a:r>
              <a:rPr lang="en-US" b="0" i="0" dirty="0">
                <a:solidFill>
                  <a:srgbClr val="202122"/>
                </a:solidFill>
                <a:effectLst/>
                <a:latin typeface="Arial" panose="020B0604020202020204" pitchFamily="34" charset="0"/>
              </a:rPr>
              <a:t>Unique Spacer Motif</a:t>
            </a:r>
          </a:p>
          <a:p>
            <a:endParaRPr lang="en-US" b="0" i="0" dirty="0">
              <a:solidFill>
                <a:srgbClr val="202122"/>
              </a:solidFill>
              <a:effectLst/>
              <a:latin typeface="Arial" panose="020B0604020202020204" pitchFamily="34" charset="0"/>
            </a:endParaRPr>
          </a:p>
          <a:p>
            <a:r>
              <a:rPr lang="en-US" b="0" i="0" dirty="0">
                <a:solidFill>
                  <a:srgbClr val="202122"/>
                </a:solidFill>
                <a:effectLst/>
                <a:latin typeface="Arial" panose="020B0604020202020204" pitchFamily="34" charset="0"/>
              </a:rPr>
              <a:t>So the relevant motifs we would want to pay attention to are the first and last rows. Then we would need to </a:t>
            </a:r>
            <a:r>
              <a:rPr lang="en-US" dirty="0"/>
              <a:t>synthetise these to form our actual DNA. Now due to biological constraints, you can't just directly combine our motifs for 00 and 11 together as imagine for a more complex sequence you wouldn’t expect the synthesis to result in a stable DNA Strand so therefore it is important to have this unique spacer Motif.</a:t>
            </a:r>
          </a:p>
        </p:txBody>
      </p:sp>
    </p:spTree>
    <p:extLst>
      <p:ext uri="{BB962C8B-B14F-4D97-AF65-F5344CB8AC3E}">
        <p14:creationId xmlns:p14="http://schemas.microsoft.com/office/powerpoint/2010/main" val="30254440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4E0B0-F306-C9F1-6449-91CEA55303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2945E3-4501-69E4-3716-73065D6CCFC1}"/>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A4CCC0F8-40E7-22D4-42CD-321B08144448}"/>
              </a:ext>
            </a:extLst>
          </p:cNvPr>
          <p:cNvSpPr>
            <a:spLocks noGrp="1"/>
          </p:cNvSpPr>
          <p:nvPr>
            <p:ph type="body" idx="1"/>
          </p:nvPr>
        </p:nvSpPr>
        <p:spPr/>
        <p:txBody>
          <a:bodyPr/>
          <a:lstStyle/>
          <a:p>
            <a:r>
              <a:rPr lang="en-US" dirty="0"/>
              <a:t>Say Spacer Motif = GCAT</a:t>
            </a:r>
          </a:p>
          <a:p>
            <a:r>
              <a:rPr lang="en-US" dirty="0"/>
              <a:t>Split to GC, AT and sandwich motif in between</a:t>
            </a:r>
            <a:br>
              <a:rPr lang="en-US" dirty="0"/>
            </a:br>
            <a:endParaRPr lang="en-US" dirty="0"/>
          </a:p>
          <a:p>
            <a:r>
              <a:rPr lang="en-US" dirty="0"/>
              <a:t>Say this spacer motif is GCAT. Where will split this up into 2 and have one part on onside of a motif and the other on another side, so essentially sandwich things together.</a:t>
            </a:r>
          </a:p>
        </p:txBody>
      </p:sp>
    </p:spTree>
    <p:extLst>
      <p:ext uri="{BB962C8B-B14F-4D97-AF65-F5344CB8AC3E}">
        <p14:creationId xmlns:p14="http://schemas.microsoft.com/office/powerpoint/2010/main" val="7224403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04A9C-0EF1-7207-D326-E460B3E121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56262B-6EF4-C167-2BFB-102C4000AF7A}"/>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62A5F170-D98E-9CFD-6576-41E48DA91040}"/>
              </a:ext>
            </a:extLst>
          </p:cNvPr>
          <p:cNvSpPr>
            <a:spLocks noGrp="1"/>
          </p:cNvSpPr>
          <p:nvPr>
            <p:ph type="body" idx="1"/>
          </p:nvPr>
        </p:nvSpPr>
        <p:spPr/>
        <p:txBody>
          <a:bodyPr/>
          <a:lstStyle/>
          <a:p>
            <a:r>
              <a:rPr lang="en-US" dirty="0"/>
              <a:t>Final Composite Sequence of 00 11 looks like this.</a:t>
            </a:r>
          </a:p>
          <a:p>
            <a:r>
              <a:rPr lang="en-US" dirty="0"/>
              <a:t>Oversimplification as spacer motifs vary slightly to meet biological constraints to </a:t>
            </a:r>
            <a:r>
              <a:rPr lang="en-US" dirty="0" err="1"/>
              <a:t>maximise</a:t>
            </a:r>
            <a:r>
              <a:rPr lang="en-US" dirty="0"/>
              <a:t> DNA Stability.</a:t>
            </a:r>
          </a:p>
          <a:p>
            <a:endParaRPr lang="en-US" dirty="0"/>
          </a:p>
          <a:p>
            <a:r>
              <a:rPr lang="en-US" dirty="0"/>
              <a:t>So our final composite sequence of 00 11 looks like this.</a:t>
            </a:r>
            <a:br>
              <a:rPr lang="en-US" dirty="0"/>
            </a:br>
            <a:r>
              <a:rPr lang="en-US" dirty="0"/>
              <a:t>Again, this is an oversimplification because in real sequencing, the spacer motif may vary slightly each time to best meet biological constraints to </a:t>
            </a:r>
            <a:r>
              <a:rPr lang="en-US" dirty="0" err="1"/>
              <a:t>maximise</a:t>
            </a:r>
            <a:r>
              <a:rPr lang="en-US" dirty="0"/>
              <a:t> DNA stability.</a:t>
            </a:r>
          </a:p>
        </p:txBody>
      </p:sp>
    </p:spTree>
    <p:extLst>
      <p:ext uri="{BB962C8B-B14F-4D97-AF65-F5344CB8AC3E}">
        <p14:creationId xmlns:p14="http://schemas.microsoft.com/office/powerpoint/2010/main" val="2739649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A0BEB-2180-3EFE-5760-F8E9DA7F76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C808E7-039B-0C69-9C91-9D6BE286CD0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37A4DBF9-27D7-88FC-135E-FF727BA91114}"/>
              </a:ext>
            </a:extLst>
          </p:cNvPr>
          <p:cNvSpPr>
            <a:spLocks noGrp="1"/>
          </p:cNvSpPr>
          <p:nvPr>
            <p:ph type="body" idx="1"/>
          </p:nvPr>
        </p:nvSpPr>
        <p:spPr/>
        <p:txBody>
          <a:bodyPr/>
          <a:lstStyle/>
          <a:p>
            <a:r>
              <a:rPr lang="en-US" dirty="0"/>
              <a:t>Final composite sequence has corresponding bridging sequence made up of </a:t>
            </a:r>
            <a:r>
              <a:rPr lang="en-US"/>
              <a:t>bridging motifs</a:t>
            </a:r>
            <a:endParaRPr lang="en-US" dirty="0"/>
          </a:p>
          <a:p>
            <a:r>
              <a:rPr lang="en-US" dirty="0"/>
              <a:t>These bridge motifs are essentially just the base pairs of our original sequence</a:t>
            </a:r>
          </a:p>
          <a:p>
            <a:endParaRPr lang="en-US" dirty="0"/>
          </a:p>
          <a:p>
            <a:r>
              <a:rPr lang="en-US" dirty="0"/>
              <a:t>This final composite sequence then has a corresponding Bridging Sequence made up on the base pairs so we also have almost a corresponding sequence made up of bridge Motifs.</a:t>
            </a:r>
            <a:br>
              <a:rPr lang="en-US" dirty="0"/>
            </a:br>
            <a:br>
              <a:rPr lang="en-US" dirty="0"/>
            </a:br>
            <a:r>
              <a:rPr lang="en-US" dirty="0"/>
              <a:t>Collectively these are </a:t>
            </a:r>
            <a:r>
              <a:rPr lang="en-US" dirty="0" err="1"/>
              <a:t>synthesised</a:t>
            </a:r>
            <a:r>
              <a:rPr lang="en-US" dirty="0"/>
              <a:t> together to form a DNA Double Helix.</a:t>
            </a:r>
          </a:p>
        </p:txBody>
      </p:sp>
    </p:spTree>
    <p:extLst>
      <p:ext uri="{BB962C8B-B14F-4D97-AF65-F5344CB8AC3E}">
        <p14:creationId xmlns:p14="http://schemas.microsoft.com/office/powerpoint/2010/main" val="15553751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4B664-1E37-C4F6-30FB-8AB2D2F67C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CA1DE5-C344-7009-A846-C4069227905C}"/>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D8181B89-8F88-E439-383C-DB0BFC5DB5B6}"/>
              </a:ext>
            </a:extLst>
          </p:cNvPr>
          <p:cNvSpPr>
            <a:spLocks noGrp="1"/>
          </p:cNvSpPr>
          <p:nvPr>
            <p:ph type="body" idx="1"/>
          </p:nvPr>
        </p:nvSpPr>
        <p:spPr/>
        <p:txBody>
          <a:bodyPr/>
          <a:lstStyle/>
          <a:p>
            <a:r>
              <a:rPr lang="en-US" dirty="0"/>
              <a:t>Collectively these are synethesised together to form a DNA Double Helix.</a:t>
            </a:r>
          </a:p>
          <a:p>
            <a:r>
              <a:rPr lang="en-US" dirty="0"/>
              <a:t>However, we only care about about original composite sequence</a:t>
            </a:r>
          </a:p>
          <a:p>
            <a:r>
              <a:rPr lang="en-US"/>
              <a:t>We pass this </a:t>
            </a:r>
            <a:r>
              <a:rPr lang="en-US" dirty="0"/>
              <a:t>sequence those nanopore sequencer</a:t>
            </a:r>
          </a:p>
          <a:p>
            <a:endParaRPr lang="en-US" dirty="0"/>
          </a:p>
          <a:p>
            <a:r>
              <a:rPr lang="en-US" dirty="0"/>
              <a:t>However, we only care about our original composite sequence as it contains the motifs with information we want so this will be the only strand which passes through the nanopore sequencer</a:t>
            </a:r>
          </a:p>
        </p:txBody>
      </p:sp>
    </p:spTree>
    <p:extLst>
      <p:ext uri="{BB962C8B-B14F-4D97-AF65-F5344CB8AC3E}">
        <p14:creationId xmlns:p14="http://schemas.microsoft.com/office/powerpoint/2010/main" val="16600534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2D98C-675B-AD47-95AA-F74992626B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E8080F-E9FF-9467-497E-990E5E38EF6E}"/>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29C3AE8-A602-0A16-5E26-C8D117E89597}"/>
              </a:ext>
            </a:extLst>
          </p:cNvPr>
          <p:cNvSpPr>
            <a:spLocks noGrp="1"/>
          </p:cNvSpPr>
          <p:nvPr>
            <p:ph type="body" idx="1"/>
          </p:nvPr>
        </p:nvSpPr>
        <p:spPr/>
        <p:txBody>
          <a:bodyPr/>
          <a:lstStyle/>
          <a:p>
            <a:r>
              <a:rPr lang="en-US" dirty="0"/>
              <a:t>The raw signal outputted from the nanopore sequencer reflects characteristic patterns of our entire composite sequence.</a:t>
            </a:r>
          </a:p>
        </p:txBody>
      </p:sp>
    </p:spTree>
    <p:extLst>
      <p:ext uri="{BB962C8B-B14F-4D97-AF65-F5344CB8AC3E}">
        <p14:creationId xmlns:p14="http://schemas.microsoft.com/office/powerpoint/2010/main" val="477756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C06DC-C57F-4EFA-9CDC-652C7B10CFC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CA78367-539C-1F83-99D5-947BF452B8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DD80C47-B56E-40B2-DA96-58E19EF5A4FC}"/>
              </a:ext>
            </a:extLst>
          </p:cNvPr>
          <p:cNvSpPr>
            <a:spLocks noGrp="1"/>
          </p:cNvSpPr>
          <p:nvPr>
            <p:ph type="dt" sz="half" idx="10"/>
          </p:nvPr>
        </p:nvSpPr>
        <p:spPr/>
        <p:txBody>
          <a:bodyPr/>
          <a:lstStyle/>
          <a:p>
            <a:fld id="{71B3409E-289A-CF4E-91BE-D421F602C007}" type="datetimeFigureOut">
              <a:rPr lang="en-GB" smtClean="0"/>
              <a:t>16/06/2025</a:t>
            </a:fld>
            <a:endParaRPr lang="en-GB"/>
          </a:p>
        </p:txBody>
      </p:sp>
      <p:sp>
        <p:nvSpPr>
          <p:cNvPr id="5" name="Footer Placeholder 4">
            <a:extLst>
              <a:ext uri="{FF2B5EF4-FFF2-40B4-BE49-F238E27FC236}">
                <a16:creationId xmlns:a16="http://schemas.microsoft.com/office/drawing/2014/main" id="{A318292A-DA15-3765-DCD2-E75E4604116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DB6A857-A7F0-1F9F-ED6A-E3D5D50A18BC}"/>
              </a:ext>
            </a:extLst>
          </p:cNvPr>
          <p:cNvSpPr>
            <a:spLocks noGrp="1"/>
          </p:cNvSpPr>
          <p:nvPr>
            <p:ph type="sldNum" sz="quarter" idx="12"/>
          </p:nvPr>
        </p:nvSpPr>
        <p:spPr/>
        <p:txBody>
          <a:bodyPr/>
          <a:lstStyle/>
          <a:p>
            <a:fld id="{B6C02C66-B054-9043-8BF9-BE3FFB0F2326}" type="slidenum">
              <a:rPr lang="en-GB" smtClean="0"/>
              <a:t>‹#›</a:t>
            </a:fld>
            <a:endParaRPr lang="en-GB"/>
          </a:p>
        </p:txBody>
      </p:sp>
    </p:spTree>
    <p:extLst>
      <p:ext uri="{BB962C8B-B14F-4D97-AF65-F5344CB8AC3E}">
        <p14:creationId xmlns:p14="http://schemas.microsoft.com/office/powerpoint/2010/main" val="9949056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40098-C836-79A4-CA40-A1344040DDE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5801659-5956-3DA8-CB4C-E2DC07172E7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38D53A5-2F1D-006A-EE56-41D57F4DFCD2}"/>
              </a:ext>
            </a:extLst>
          </p:cNvPr>
          <p:cNvSpPr>
            <a:spLocks noGrp="1"/>
          </p:cNvSpPr>
          <p:nvPr>
            <p:ph type="dt" sz="half" idx="10"/>
          </p:nvPr>
        </p:nvSpPr>
        <p:spPr/>
        <p:txBody>
          <a:bodyPr/>
          <a:lstStyle/>
          <a:p>
            <a:fld id="{71B3409E-289A-CF4E-91BE-D421F602C007}" type="datetimeFigureOut">
              <a:rPr lang="en-GB" smtClean="0"/>
              <a:t>16/06/2025</a:t>
            </a:fld>
            <a:endParaRPr lang="en-GB"/>
          </a:p>
        </p:txBody>
      </p:sp>
      <p:sp>
        <p:nvSpPr>
          <p:cNvPr id="5" name="Footer Placeholder 4">
            <a:extLst>
              <a:ext uri="{FF2B5EF4-FFF2-40B4-BE49-F238E27FC236}">
                <a16:creationId xmlns:a16="http://schemas.microsoft.com/office/drawing/2014/main" id="{766BBF94-6C8F-02F9-04A4-8B20F02BA54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298F3CE-82D0-067E-2FBA-05D1B90DC66D}"/>
              </a:ext>
            </a:extLst>
          </p:cNvPr>
          <p:cNvSpPr>
            <a:spLocks noGrp="1"/>
          </p:cNvSpPr>
          <p:nvPr>
            <p:ph type="sldNum" sz="quarter" idx="12"/>
          </p:nvPr>
        </p:nvSpPr>
        <p:spPr/>
        <p:txBody>
          <a:bodyPr/>
          <a:lstStyle/>
          <a:p>
            <a:fld id="{B6C02C66-B054-9043-8BF9-BE3FFB0F2326}" type="slidenum">
              <a:rPr lang="en-GB" smtClean="0"/>
              <a:t>‹#›</a:t>
            </a:fld>
            <a:endParaRPr lang="en-GB"/>
          </a:p>
        </p:txBody>
      </p:sp>
    </p:spTree>
    <p:extLst>
      <p:ext uri="{BB962C8B-B14F-4D97-AF65-F5344CB8AC3E}">
        <p14:creationId xmlns:p14="http://schemas.microsoft.com/office/powerpoint/2010/main" val="1873829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8558D5C-ECE2-3C0C-6F24-9C7CB271FE3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5E1CE32-0137-1AC8-4550-6E07E3FEDA5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6D33B0C-6220-77F7-53A4-EDA195A5C7F1}"/>
              </a:ext>
            </a:extLst>
          </p:cNvPr>
          <p:cNvSpPr>
            <a:spLocks noGrp="1"/>
          </p:cNvSpPr>
          <p:nvPr>
            <p:ph type="dt" sz="half" idx="10"/>
          </p:nvPr>
        </p:nvSpPr>
        <p:spPr/>
        <p:txBody>
          <a:bodyPr/>
          <a:lstStyle/>
          <a:p>
            <a:fld id="{71B3409E-289A-CF4E-91BE-D421F602C007}" type="datetimeFigureOut">
              <a:rPr lang="en-GB" smtClean="0"/>
              <a:t>16/06/2025</a:t>
            </a:fld>
            <a:endParaRPr lang="en-GB"/>
          </a:p>
        </p:txBody>
      </p:sp>
      <p:sp>
        <p:nvSpPr>
          <p:cNvPr id="5" name="Footer Placeholder 4">
            <a:extLst>
              <a:ext uri="{FF2B5EF4-FFF2-40B4-BE49-F238E27FC236}">
                <a16:creationId xmlns:a16="http://schemas.microsoft.com/office/drawing/2014/main" id="{E0CD3148-54B0-2305-0B9B-6A5F78B82FE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F7D1A3-6ED6-AD78-B6CA-8A75F88FCA63}"/>
              </a:ext>
            </a:extLst>
          </p:cNvPr>
          <p:cNvSpPr>
            <a:spLocks noGrp="1"/>
          </p:cNvSpPr>
          <p:nvPr>
            <p:ph type="sldNum" sz="quarter" idx="12"/>
          </p:nvPr>
        </p:nvSpPr>
        <p:spPr/>
        <p:txBody>
          <a:bodyPr/>
          <a:lstStyle/>
          <a:p>
            <a:fld id="{B6C02C66-B054-9043-8BF9-BE3FFB0F2326}" type="slidenum">
              <a:rPr lang="en-GB" smtClean="0"/>
              <a:t>‹#›</a:t>
            </a:fld>
            <a:endParaRPr lang="en-GB"/>
          </a:p>
        </p:txBody>
      </p:sp>
    </p:spTree>
    <p:extLst>
      <p:ext uri="{BB962C8B-B14F-4D97-AF65-F5344CB8AC3E}">
        <p14:creationId xmlns:p14="http://schemas.microsoft.com/office/powerpoint/2010/main" val="41684567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78"/>
        <p:cNvGrpSpPr/>
        <p:nvPr/>
      </p:nvGrpSpPr>
      <p:grpSpPr>
        <a:xfrm>
          <a:off x="0" y="0"/>
          <a:ext cx="0" cy="0"/>
          <a:chOff x="0" y="0"/>
          <a:chExt cx="0" cy="0"/>
        </a:xfrm>
      </p:grpSpPr>
      <p:pic>
        <p:nvPicPr>
          <p:cNvPr id="79" name="Google Shape;79;p13"/>
          <p:cNvPicPr preferRelativeResize="0"/>
          <p:nvPr/>
        </p:nvPicPr>
        <p:blipFill>
          <a:blip r:embed="rId2">
            <a:alphaModFix/>
          </a:blip>
          <a:stretch>
            <a:fillRect/>
          </a:stretch>
        </p:blipFill>
        <p:spPr>
          <a:xfrm rot="619781">
            <a:off x="6793457" y="-3067102"/>
            <a:ext cx="6229671" cy="12992203"/>
          </a:xfrm>
          <a:prstGeom prst="rect">
            <a:avLst/>
          </a:prstGeom>
          <a:noFill/>
          <a:ln>
            <a:noFill/>
          </a:ln>
        </p:spPr>
      </p:pic>
      <p:pic>
        <p:nvPicPr>
          <p:cNvPr id="80" name="Google Shape;80;p13"/>
          <p:cNvPicPr preferRelativeResize="0"/>
          <p:nvPr/>
        </p:nvPicPr>
        <p:blipFill>
          <a:blip r:embed="rId2">
            <a:alphaModFix/>
          </a:blip>
          <a:stretch>
            <a:fillRect/>
          </a:stretch>
        </p:blipFill>
        <p:spPr>
          <a:xfrm rot="-2044577">
            <a:off x="-1347308" y="-3067101"/>
            <a:ext cx="6229669" cy="12992207"/>
          </a:xfrm>
          <a:prstGeom prst="rect">
            <a:avLst/>
          </a:prstGeom>
          <a:noFill/>
          <a:ln>
            <a:noFill/>
          </a:ln>
        </p:spPr>
      </p:pic>
      <p:pic>
        <p:nvPicPr>
          <p:cNvPr id="81" name="Google Shape;81;p13"/>
          <p:cNvPicPr preferRelativeResize="0"/>
          <p:nvPr/>
        </p:nvPicPr>
        <p:blipFill>
          <a:blip r:embed="rId3">
            <a:alphaModFix/>
          </a:blip>
          <a:stretch>
            <a:fillRect/>
          </a:stretch>
        </p:blipFill>
        <p:spPr>
          <a:xfrm rot="5942574">
            <a:off x="-1430980" y="1847950"/>
            <a:ext cx="4518221" cy="9422895"/>
          </a:xfrm>
          <a:prstGeom prst="rect">
            <a:avLst/>
          </a:prstGeom>
          <a:noFill/>
          <a:ln>
            <a:noFill/>
          </a:ln>
        </p:spPr>
      </p:pic>
      <p:pic>
        <p:nvPicPr>
          <p:cNvPr id="82" name="Google Shape;82;p13"/>
          <p:cNvPicPr preferRelativeResize="0"/>
          <p:nvPr/>
        </p:nvPicPr>
        <p:blipFill>
          <a:blip r:embed="rId3">
            <a:alphaModFix/>
          </a:blip>
          <a:stretch>
            <a:fillRect/>
          </a:stretch>
        </p:blipFill>
        <p:spPr>
          <a:xfrm rot="6604135">
            <a:off x="8791967" y="-4931799"/>
            <a:ext cx="4518228" cy="9422892"/>
          </a:xfrm>
          <a:prstGeom prst="rect">
            <a:avLst/>
          </a:prstGeom>
          <a:noFill/>
          <a:ln>
            <a:noFill/>
          </a:ln>
        </p:spPr>
      </p:pic>
      <p:sp>
        <p:nvSpPr>
          <p:cNvPr id="83" name="Google Shape;83;p13"/>
          <p:cNvSpPr txBox="1">
            <a:spLocks noGrp="1"/>
          </p:cNvSpPr>
          <p:nvPr>
            <p:ph type="title"/>
          </p:nvPr>
        </p:nvSpPr>
        <p:spPr>
          <a:xfrm>
            <a:off x="828133" y="694967"/>
            <a:ext cx="10535600" cy="763600"/>
          </a:xfrm>
          <a:prstGeom prst="rect">
            <a:avLst/>
          </a:prstGeom>
        </p:spPr>
        <p:txBody>
          <a:bodyPr spcFirstLastPara="1" wrap="square" lIns="91425" tIns="91425" rIns="91425" bIns="91425" anchor="t"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
        <p:nvSpPr>
          <p:cNvPr id="84" name="Google Shape;84;p13"/>
          <p:cNvSpPr txBox="1">
            <a:spLocks noGrp="1"/>
          </p:cNvSpPr>
          <p:nvPr>
            <p:ph type="subTitle" idx="1"/>
          </p:nvPr>
        </p:nvSpPr>
        <p:spPr>
          <a:xfrm>
            <a:off x="7903159" y="2192184"/>
            <a:ext cx="3460400" cy="6684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100"/>
              <a:buNone/>
              <a:defRPr sz="3467" b="1">
                <a:solidFill>
                  <a:schemeClr val="dk1"/>
                </a:solidFill>
                <a:latin typeface="Bellota Text"/>
                <a:ea typeface="Bellota Text"/>
                <a:cs typeface="Bellota Text"/>
                <a:sym typeface="Bellota Text"/>
              </a:defRPr>
            </a:lvl1pPr>
            <a:lvl2pPr lvl="1" algn="ctr" rtl="0">
              <a:spcBef>
                <a:spcPts val="0"/>
              </a:spcBef>
              <a:spcAft>
                <a:spcPts val="0"/>
              </a:spcAft>
              <a:buClr>
                <a:schemeClr val="dk1"/>
              </a:buClr>
              <a:buSzPts val="2100"/>
              <a:buNone/>
              <a:defRPr sz="2800">
                <a:solidFill>
                  <a:schemeClr val="dk1"/>
                </a:solidFill>
              </a:defRPr>
            </a:lvl2pPr>
            <a:lvl3pPr lvl="2" algn="ctr" rtl="0">
              <a:spcBef>
                <a:spcPts val="0"/>
              </a:spcBef>
              <a:spcAft>
                <a:spcPts val="0"/>
              </a:spcAft>
              <a:buClr>
                <a:schemeClr val="dk1"/>
              </a:buClr>
              <a:buSzPts val="2100"/>
              <a:buNone/>
              <a:defRPr sz="2800">
                <a:solidFill>
                  <a:schemeClr val="dk1"/>
                </a:solidFill>
              </a:defRPr>
            </a:lvl3pPr>
            <a:lvl4pPr lvl="3" algn="ctr" rtl="0">
              <a:spcBef>
                <a:spcPts val="0"/>
              </a:spcBef>
              <a:spcAft>
                <a:spcPts val="0"/>
              </a:spcAft>
              <a:buClr>
                <a:schemeClr val="dk1"/>
              </a:buClr>
              <a:buSzPts val="2100"/>
              <a:buNone/>
              <a:defRPr sz="2800">
                <a:solidFill>
                  <a:schemeClr val="dk1"/>
                </a:solidFill>
              </a:defRPr>
            </a:lvl4pPr>
            <a:lvl5pPr lvl="4" algn="ctr" rtl="0">
              <a:spcBef>
                <a:spcPts val="0"/>
              </a:spcBef>
              <a:spcAft>
                <a:spcPts val="0"/>
              </a:spcAft>
              <a:buClr>
                <a:schemeClr val="dk1"/>
              </a:buClr>
              <a:buSzPts val="2100"/>
              <a:buNone/>
              <a:defRPr sz="2800">
                <a:solidFill>
                  <a:schemeClr val="dk1"/>
                </a:solidFill>
              </a:defRPr>
            </a:lvl5pPr>
            <a:lvl6pPr lvl="5" algn="ctr" rtl="0">
              <a:spcBef>
                <a:spcPts val="0"/>
              </a:spcBef>
              <a:spcAft>
                <a:spcPts val="0"/>
              </a:spcAft>
              <a:buClr>
                <a:schemeClr val="dk1"/>
              </a:buClr>
              <a:buSzPts val="2100"/>
              <a:buNone/>
              <a:defRPr sz="2800">
                <a:solidFill>
                  <a:schemeClr val="dk1"/>
                </a:solidFill>
              </a:defRPr>
            </a:lvl6pPr>
            <a:lvl7pPr lvl="6" algn="ctr" rtl="0">
              <a:spcBef>
                <a:spcPts val="0"/>
              </a:spcBef>
              <a:spcAft>
                <a:spcPts val="0"/>
              </a:spcAft>
              <a:buClr>
                <a:schemeClr val="dk1"/>
              </a:buClr>
              <a:buSzPts val="2100"/>
              <a:buNone/>
              <a:defRPr sz="2800">
                <a:solidFill>
                  <a:schemeClr val="dk1"/>
                </a:solidFill>
              </a:defRPr>
            </a:lvl7pPr>
            <a:lvl8pPr lvl="7" algn="ctr" rtl="0">
              <a:spcBef>
                <a:spcPts val="0"/>
              </a:spcBef>
              <a:spcAft>
                <a:spcPts val="0"/>
              </a:spcAft>
              <a:buClr>
                <a:schemeClr val="dk1"/>
              </a:buClr>
              <a:buSzPts val="2100"/>
              <a:buNone/>
              <a:defRPr sz="2800">
                <a:solidFill>
                  <a:schemeClr val="dk1"/>
                </a:solidFill>
              </a:defRPr>
            </a:lvl8pPr>
            <a:lvl9pPr lvl="8" algn="ctr" rtl="0">
              <a:spcBef>
                <a:spcPts val="0"/>
              </a:spcBef>
              <a:spcAft>
                <a:spcPts val="0"/>
              </a:spcAft>
              <a:buClr>
                <a:schemeClr val="dk1"/>
              </a:buClr>
              <a:buSzPts val="2100"/>
              <a:buNone/>
              <a:defRPr sz="2800">
                <a:solidFill>
                  <a:schemeClr val="dk1"/>
                </a:solidFill>
              </a:defRPr>
            </a:lvl9pPr>
          </a:lstStyle>
          <a:p>
            <a:endParaRPr/>
          </a:p>
        </p:txBody>
      </p:sp>
      <p:sp>
        <p:nvSpPr>
          <p:cNvPr id="85" name="Google Shape;85;p13"/>
          <p:cNvSpPr txBox="1">
            <a:spLocks noGrp="1"/>
          </p:cNvSpPr>
          <p:nvPr>
            <p:ph type="subTitle" idx="2"/>
          </p:nvPr>
        </p:nvSpPr>
        <p:spPr>
          <a:xfrm>
            <a:off x="7903135" y="2637280"/>
            <a:ext cx="3460400" cy="82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86" name="Google Shape;86;p13"/>
          <p:cNvSpPr txBox="1">
            <a:spLocks noGrp="1"/>
          </p:cNvSpPr>
          <p:nvPr>
            <p:ph type="subTitle" idx="3"/>
          </p:nvPr>
        </p:nvSpPr>
        <p:spPr>
          <a:xfrm>
            <a:off x="2390115" y="2192184"/>
            <a:ext cx="3460400" cy="6684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100"/>
              <a:buNone/>
              <a:defRPr sz="3467" b="1">
                <a:solidFill>
                  <a:schemeClr val="dk1"/>
                </a:solidFill>
                <a:latin typeface="Bellota Text"/>
                <a:ea typeface="Bellota Text"/>
                <a:cs typeface="Bellota Text"/>
                <a:sym typeface="Bellota Text"/>
              </a:defRPr>
            </a:lvl1pPr>
            <a:lvl2pPr lvl="1" algn="ctr" rtl="0">
              <a:spcBef>
                <a:spcPts val="0"/>
              </a:spcBef>
              <a:spcAft>
                <a:spcPts val="0"/>
              </a:spcAft>
              <a:buClr>
                <a:schemeClr val="dk1"/>
              </a:buClr>
              <a:buSzPts val="2100"/>
              <a:buNone/>
              <a:defRPr sz="2800">
                <a:solidFill>
                  <a:schemeClr val="dk1"/>
                </a:solidFill>
              </a:defRPr>
            </a:lvl2pPr>
            <a:lvl3pPr lvl="2" algn="ctr" rtl="0">
              <a:spcBef>
                <a:spcPts val="0"/>
              </a:spcBef>
              <a:spcAft>
                <a:spcPts val="0"/>
              </a:spcAft>
              <a:buClr>
                <a:schemeClr val="dk1"/>
              </a:buClr>
              <a:buSzPts val="2100"/>
              <a:buNone/>
              <a:defRPr sz="2800">
                <a:solidFill>
                  <a:schemeClr val="dk1"/>
                </a:solidFill>
              </a:defRPr>
            </a:lvl3pPr>
            <a:lvl4pPr lvl="3" algn="ctr" rtl="0">
              <a:spcBef>
                <a:spcPts val="0"/>
              </a:spcBef>
              <a:spcAft>
                <a:spcPts val="0"/>
              </a:spcAft>
              <a:buClr>
                <a:schemeClr val="dk1"/>
              </a:buClr>
              <a:buSzPts val="2100"/>
              <a:buNone/>
              <a:defRPr sz="2800">
                <a:solidFill>
                  <a:schemeClr val="dk1"/>
                </a:solidFill>
              </a:defRPr>
            </a:lvl4pPr>
            <a:lvl5pPr lvl="4" algn="ctr" rtl="0">
              <a:spcBef>
                <a:spcPts val="0"/>
              </a:spcBef>
              <a:spcAft>
                <a:spcPts val="0"/>
              </a:spcAft>
              <a:buClr>
                <a:schemeClr val="dk1"/>
              </a:buClr>
              <a:buSzPts val="2100"/>
              <a:buNone/>
              <a:defRPr sz="2800">
                <a:solidFill>
                  <a:schemeClr val="dk1"/>
                </a:solidFill>
              </a:defRPr>
            </a:lvl5pPr>
            <a:lvl6pPr lvl="5" algn="ctr" rtl="0">
              <a:spcBef>
                <a:spcPts val="0"/>
              </a:spcBef>
              <a:spcAft>
                <a:spcPts val="0"/>
              </a:spcAft>
              <a:buClr>
                <a:schemeClr val="dk1"/>
              </a:buClr>
              <a:buSzPts val="2100"/>
              <a:buNone/>
              <a:defRPr sz="2800">
                <a:solidFill>
                  <a:schemeClr val="dk1"/>
                </a:solidFill>
              </a:defRPr>
            </a:lvl6pPr>
            <a:lvl7pPr lvl="6" algn="ctr" rtl="0">
              <a:spcBef>
                <a:spcPts val="0"/>
              </a:spcBef>
              <a:spcAft>
                <a:spcPts val="0"/>
              </a:spcAft>
              <a:buClr>
                <a:schemeClr val="dk1"/>
              </a:buClr>
              <a:buSzPts val="2100"/>
              <a:buNone/>
              <a:defRPr sz="2800">
                <a:solidFill>
                  <a:schemeClr val="dk1"/>
                </a:solidFill>
              </a:defRPr>
            </a:lvl7pPr>
            <a:lvl8pPr lvl="7" algn="ctr" rtl="0">
              <a:spcBef>
                <a:spcPts val="0"/>
              </a:spcBef>
              <a:spcAft>
                <a:spcPts val="0"/>
              </a:spcAft>
              <a:buClr>
                <a:schemeClr val="dk1"/>
              </a:buClr>
              <a:buSzPts val="2100"/>
              <a:buNone/>
              <a:defRPr sz="2800">
                <a:solidFill>
                  <a:schemeClr val="dk1"/>
                </a:solidFill>
              </a:defRPr>
            </a:lvl8pPr>
            <a:lvl9pPr lvl="8" algn="ctr" rtl="0">
              <a:spcBef>
                <a:spcPts val="0"/>
              </a:spcBef>
              <a:spcAft>
                <a:spcPts val="0"/>
              </a:spcAft>
              <a:buClr>
                <a:schemeClr val="dk1"/>
              </a:buClr>
              <a:buSzPts val="2100"/>
              <a:buNone/>
              <a:defRPr sz="2800">
                <a:solidFill>
                  <a:schemeClr val="dk1"/>
                </a:solidFill>
              </a:defRPr>
            </a:lvl9pPr>
          </a:lstStyle>
          <a:p>
            <a:endParaRPr/>
          </a:p>
        </p:txBody>
      </p:sp>
      <p:sp>
        <p:nvSpPr>
          <p:cNvPr id="87" name="Google Shape;87;p13"/>
          <p:cNvSpPr txBox="1">
            <a:spLocks noGrp="1"/>
          </p:cNvSpPr>
          <p:nvPr>
            <p:ph type="subTitle" idx="4"/>
          </p:nvPr>
        </p:nvSpPr>
        <p:spPr>
          <a:xfrm>
            <a:off x="2390099" y="2637280"/>
            <a:ext cx="3460400" cy="82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88" name="Google Shape;88;p13"/>
          <p:cNvSpPr txBox="1">
            <a:spLocks noGrp="1"/>
          </p:cNvSpPr>
          <p:nvPr>
            <p:ph type="subTitle" idx="5"/>
          </p:nvPr>
        </p:nvSpPr>
        <p:spPr>
          <a:xfrm>
            <a:off x="7903159" y="4120421"/>
            <a:ext cx="3460400" cy="6684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100"/>
              <a:buNone/>
              <a:defRPr sz="3467" b="1">
                <a:solidFill>
                  <a:schemeClr val="dk1"/>
                </a:solidFill>
                <a:latin typeface="Bellota Text"/>
                <a:ea typeface="Bellota Text"/>
                <a:cs typeface="Bellota Text"/>
                <a:sym typeface="Bellota Text"/>
              </a:defRPr>
            </a:lvl1pPr>
            <a:lvl2pPr lvl="1" algn="ctr" rtl="0">
              <a:spcBef>
                <a:spcPts val="0"/>
              </a:spcBef>
              <a:spcAft>
                <a:spcPts val="0"/>
              </a:spcAft>
              <a:buClr>
                <a:schemeClr val="dk1"/>
              </a:buClr>
              <a:buSzPts val="2100"/>
              <a:buNone/>
              <a:defRPr sz="2800">
                <a:solidFill>
                  <a:schemeClr val="dk1"/>
                </a:solidFill>
              </a:defRPr>
            </a:lvl2pPr>
            <a:lvl3pPr lvl="2" algn="ctr" rtl="0">
              <a:spcBef>
                <a:spcPts val="0"/>
              </a:spcBef>
              <a:spcAft>
                <a:spcPts val="0"/>
              </a:spcAft>
              <a:buClr>
                <a:schemeClr val="dk1"/>
              </a:buClr>
              <a:buSzPts val="2100"/>
              <a:buNone/>
              <a:defRPr sz="2800">
                <a:solidFill>
                  <a:schemeClr val="dk1"/>
                </a:solidFill>
              </a:defRPr>
            </a:lvl3pPr>
            <a:lvl4pPr lvl="3" algn="ctr" rtl="0">
              <a:spcBef>
                <a:spcPts val="0"/>
              </a:spcBef>
              <a:spcAft>
                <a:spcPts val="0"/>
              </a:spcAft>
              <a:buClr>
                <a:schemeClr val="dk1"/>
              </a:buClr>
              <a:buSzPts val="2100"/>
              <a:buNone/>
              <a:defRPr sz="2800">
                <a:solidFill>
                  <a:schemeClr val="dk1"/>
                </a:solidFill>
              </a:defRPr>
            </a:lvl4pPr>
            <a:lvl5pPr lvl="4" algn="ctr" rtl="0">
              <a:spcBef>
                <a:spcPts val="0"/>
              </a:spcBef>
              <a:spcAft>
                <a:spcPts val="0"/>
              </a:spcAft>
              <a:buClr>
                <a:schemeClr val="dk1"/>
              </a:buClr>
              <a:buSzPts val="2100"/>
              <a:buNone/>
              <a:defRPr sz="2800">
                <a:solidFill>
                  <a:schemeClr val="dk1"/>
                </a:solidFill>
              </a:defRPr>
            </a:lvl5pPr>
            <a:lvl6pPr lvl="5" algn="ctr" rtl="0">
              <a:spcBef>
                <a:spcPts val="0"/>
              </a:spcBef>
              <a:spcAft>
                <a:spcPts val="0"/>
              </a:spcAft>
              <a:buClr>
                <a:schemeClr val="dk1"/>
              </a:buClr>
              <a:buSzPts val="2100"/>
              <a:buNone/>
              <a:defRPr sz="2800">
                <a:solidFill>
                  <a:schemeClr val="dk1"/>
                </a:solidFill>
              </a:defRPr>
            </a:lvl6pPr>
            <a:lvl7pPr lvl="6" algn="ctr" rtl="0">
              <a:spcBef>
                <a:spcPts val="0"/>
              </a:spcBef>
              <a:spcAft>
                <a:spcPts val="0"/>
              </a:spcAft>
              <a:buClr>
                <a:schemeClr val="dk1"/>
              </a:buClr>
              <a:buSzPts val="2100"/>
              <a:buNone/>
              <a:defRPr sz="2800">
                <a:solidFill>
                  <a:schemeClr val="dk1"/>
                </a:solidFill>
              </a:defRPr>
            </a:lvl7pPr>
            <a:lvl8pPr lvl="7" algn="ctr" rtl="0">
              <a:spcBef>
                <a:spcPts val="0"/>
              </a:spcBef>
              <a:spcAft>
                <a:spcPts val="0"/>
              </a:spcAft>
              <a:buClr>
                <a:schemeClr val="dk1"/>
              </a:buClr>
              <a:buSzPts val="2100"/>
              <a:buNone/>
              <a:defRPr sz="2800">
                <a:solidFill>
                  <a:schemeClr val="dk1"/>
                </a:solidFill>
              </a:defRPr>
            </a:lvl8pPr>
            <a:lvl9pPr lvl="8" algn="ctr" rtl="0">
              <a:spcBef>
                <a:spcPts val="0"/>
              </a:spcBef>
              <a:spcAft>
                <a:spcPts val="0"/>
              </a:spcAft>
              <a:buClr>
                <a:schemeClr val="dk1"/>
              </a:buClr>
              <a:buSzPts val="2100"/>
              <a:buNone/>
              <a:defRPr sz="2800">
                <a:solidFill>
                  <a:schemeClr val="dk1"/>
                </a:solidFill>
              </a:defRPr>
            </a:lvl9pPr>
          </a:lstStyle>
          <a:p>
            <a:endParaRPr/>
          </a:p>
        </p:txBody>
      </p:sp>
      <p:sp>
        <p:nvSpPr>
          <p:cNvPr id="89" name="Google Shape;89;p13"/>
          <p:cNvSpPr txBox="1">
            <a:spLocks noGrp="1"/>
          </p:cNvSpPr>
          <p:nvPr>
            <p:ph type="subTitle" idx="6"/>
          </p:nvPr>
        </p:nvSpPr>
        <p:spPr>
          <a:xfrm>
            <a:off x="7903135" y="4565584"/>
            <a:ext cx="3460400" cy="82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90" name="Google Shape;90;p13"/>
          <p:cNvSpPr txBox="1">
            <a:spLocks noGrp="1"/>
          </p:cNvSpPr>
          <p:nvPr>
            <p:ph type="subTitle" idx="7"/>
          </p:nvPr>
        </p:nvSpPr>
        <p:spPr>
          <a:xfrm>
            <a:off x="2390115" y="4120421"/>
            <a:ext cx="3460400" cy="6684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100"/>
              <a:buNone/>
              <a:defRPr sz="3467" b="1">
                <a:solidFill>
                  <a:schemeClr val="dk1"/>
                </a:solidFill>
                <a:latin typeface="Bellota Text"/>
                <a:ea typeface="Bellota Text"/>
                <a:cs typeface="Bellota Text"/>
                <a:sym typeface="Bellota Text"/>
              </a:defRPr>
            </a:lvl1pPr>
            <a:lvl2pPr lvl="1" algn="ctr" rtl="0">
              <a:spcBef>
                <a:spcPts val="0"/>
              </a:spcBef>
              <a:spcAft>
                <a:spcPts val="0"/>
              </a:spcAft>
              <a:buClr>
                <a:schemeClr val="dk1"/>
              </a:buClr>
              <a:buSzPts val="2100"/>
              <a:buNone/>
              <a:defRPr sz="2800">
                <a:solidFill>
                  <a:schemeClr val="dk1"/>
                </a:solidFill>
              </a:defRPr>
            </a:lvl2pPr>
            <a:lvl3pPr lvl="2" algn="ctr" rtl="0">
              <a:spcBef>
                <a:spcPts val="0"/>
              </a:spcBef>
              <a:spcAft>
                <a:spcPts val="0"/>
              </a:spcAft>
              <a:buClr>
                <a:schemeClr val="dk1"/>
              </a:buClr>
              <a:buSzPts val="2100"/>
              <a:buNone/>
              <a:defRPr sz="2800">
                <a:solidFill>
                  <a:schemeClr val="dk1"/>
                </a:solidFill>
              </a:defRPr>
            </a:lvl3pPr>
            <a:lvl4pPr lvl="3" algn="ctr" rtl="0">
              <a:spcBef>
                <a:spcPts val="0"/>
              </a:spcBef>
              <a:spcAft>
                <a:spcPts val="0"/>
              </a:spcAft>
              <a:buClr>
                <a:schemeClr val="dk1"/>
              </a:buClr>
              <a:buSzPts val="2100"/>
              <a:buNone/>
              <a:defRPr sz="2800">
                <a:solidFill>
                  <a:schemeClr val="dk1"/>
                </a:solidFill>
              </a:defRPr>
            </a:lvl4pPr>
            <a:lvl5pPr lvl="4" algn="ctr" rtl="0">
              <a:spcBef>
                <a:spcPts val="0"/>
              </a:spcBef>
              <a:spcAft>
                <a:spcPts val="0"/>
              </a:spcAft>
              <a:buClr>
                <a:schemeClr val="dk1"/>
              </a:buClr>
              <a:buSzPts val="2100"/>
              <a:buNone/>
              <a:defRPr sz="2800">
                <a:solidFill>
                  <a:schemeClr val="dk1"/>
                </a:solidFill>
              </a:defRPr>
            </a:lvl5pPr>
            <a:lvl6pPr lvl="5" algn="ctr" rtl="0">
              <a:spcBef>
                <a:spcPts val="0"/>
              </a:spcBef>
              <a:spcAft>
                <a:spcPts val="0"/>
              </a:spcAft>
              <a:buClr>
                <a:schemeClr val="dk1"/>
              </a:buClr>
              <a:buSzPts val="2100"/>
              <a:buNone/>
              <a:defRPr sz="2800">
                <a:solidFill>
                  <a:schemeClr val="dk1"/>
                </a:solidFill>
              </a:defRPr>
            </a:lvl6pPr>
            <a:lvl7pPr lvl="6" algn="ctr" rtl="0">
              <a:spcBef>
                <a:spcPts val="0"/>
              </a:spcBef>
              <a:spcAft>
                <a:spcPts val="0"/>
              </a:spcAft>
              <a:buClr>
                <a:schemeClr val="dk1"/>
              </a:buClr>
              <a:buSzPts val="2100"/>
              <a:buNone/>
              <a:defRPr sz="2800">
                <a:solidFill>
                  <a:schemeClr val="dk1"/>
                </a:solidFill>
              </a:defRPr>
            </a:lvl7pPr>
            <a:lvl8pPr lvl="7" algn="ctr" rtl="0">
              <a:spcBef>
                <a:spcPts val="0"/>
              </a:spcBef>
              <a:spcAft>
                <a:spcPts val="0"/>
              </a:spcAft>
              <a:buClr>
                <a:schemeClr val="dk1"/>
              </a:buClr>
              <a:buSzPts val="2100"/>
              <a:buNone/>
              <a:defRPr sz="2800">
                <a:solidFill>
                  <a:schemeClr val="dk1"/>
                </a:solidFill>
              </a:defRPr>
            </a:lvl8pPr>
            <a:lvl9pPr lvl="8" algn="ctr" rtl="0">
              <a:spcBef>
                <a:spcPts val="0"/>
              </a:spcBef>
              <a:spcAft>
                <a:spcPts val="0"/>
              </a:spcAft>
              <a:buClr>
                <a:schemeClr val="dk1"/>
              </a:buClr>
              <a:buSzPts val="2100"/>
              <a:buNone/>
              <a:defRPr sz="2800">
                <a:solidFill>
                  <a:schemeClr val="dk1"/>
                </a:solidFill>
              </a:defRPr>
            </a:lvl9pPr>
          </a:lstStyle>
          <a:p>
            <a:endParaRPr/>
          </a:p>
        </p:txBody>
      </p:sp>
      <p:sp>
        <p:nvSpPr>
          <p:cNvPr id="91" name="Google Shape;91;p13"/>
          <p:cNvSpPr txBox="1">
            <a:spLocks noGrp="1"/>
          </p:cNvSpPr>
          <p:nvPr>
            <p:ph type="subTitle" idx="8"/>
          </p:nvPr>
        </p:nvSpPr>
        <p:spPr>
          <a:xfrm>
            <a:off x="2390099" y="4565584"/>
            <a:ext cx="3460400" cy="82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92" name="Google Shape;92;p13"/>
          <p:cNvSpPr txBox="1">
            <a:spLocks noGrp="1"/>
          </p:cNvSpPr>
          <p:nvPr>
            <p:ph type="title" idx="9" hasCustomPrompt="1"/>
          </p:nvPr>
        </p:nvSpPr>
        <p:spPr>
          <a:xfrm>
            <a:off x="838817" y="2438517"/>
            <a:ext cx="1385600" cy="77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000"/>
              <a:buNone/>
              <a:defRPr sz="5067"/>
            </a:lvl1pPr>
            <a:lvl2pPr lvl="1" algn="ctr" rtl="0">
              <a:spcBef>
                <a:spcPts val="0"/>
              </a:spcBef>
              <a:spcAft>
                <a:spcPts val="0"/>
              </a:spcAft>
              <a:buSzPts val="4000"/>
              <a:buNone/>
              <a:defRPr sz="5333"/>
            </a:lvl2pPr>
            <a:lvl3pPr lvl="2" algn="ctr" rtl="0">
              <a:spcBef>
                <a:spcPts val="0"/>
              </a:spcBef>
              <a:spcAft>
                <a:spcPts val="0"/>
              </a:spcAft>
              <a:buSzPts val="4000"/>
              <a:buNone/>
              <a:defRPr sz="5333"/>
            </a:lvl3pPr>
            <a:lvl4pPr lvl="3" algn="ctr" rtl="0">
              <a:spcBef>
                <a:spcPts val="0"/>
              </a:spcBef>
              <a:spcAft>
                <a:spcPts val="0"/>
              </a:spcAft>
              <a:buSzPts val="4000"/>
              <a:buNone/>
              <a:defRPr sz="5333"/>
            </a:lvl4pPr>
            <a:lvl5pPr lvl="4" algn="ctr" rtl="0">
              <a:spcBef>
                <a:spcPts val="0"/>
              </a:spcBef>
              <a:spcAft>
                <a:spcPts val="0"/>
              </a:spcAft>
              <a:buSzPts val="4000"/>
              <a:buNone/>
              <a:defRPr sz="5333"/>
            </a:lvl5pPr>
            <a:lvl6pPr lvl="5" algn="ctr" rtl="0">
              <a:spcBef>
                <a:spcPts val="0"/>
              </a:spcBef>
              <a:spcAft>
                <a:spcPts val="0"/>
              </a:spcAft>
              <a:buSzPts val="4000"/>
              <a:buNone/>
              <a:defRPr sz="5333"/>
            </a:lvl6pPr>
            <a:lvl7pPr lvl="6" algn="ctr" rtl="0">
              <a:spcBef>
                <a:spcPts val="0"/>
              </a:spcBef>
              <a:spcAft>
                <a:spcPts val="0"/>
              </a:spcAft>
              <a:buSzPts val="4000"/>
              <a:buNone/>
              <a:defRPr sz="5333"/>
            </a:lvl7pPr>
            <a:lvl8pPr lvl="7" algn="ctr" rtl="0">
              <a:spcBef>
                <a:spcPts val="0"/>
              </a:spcBef>
              <a:spcAft>
                <a:spcPts val="0"/>
              </a:spcAft>
              <a:buSzPts val="4000"/>
              <a:buNone/>
              <a:defRPr sz="5333"/>
            </a:lvl8pPr>
            <a:lvl9pPr lvl="8" algn="ctr" rtl="0">
              <a:spcBef>
                <a:spcPts val="0"/>
              </a:spcBef>
              <a:spcAft>
                <a:spcPts val="0"/>
              </a:spcAft>
              <a:buSzPts val="4000"/>
              <a:buNone/>
              <a:defRPr sz="5333"/>
            </a:lvl9pPr>
          </a:lstStyle>
          <a:p>
            <a:r>
              <a:t>xx%</a:t>
            </a:r>
          </a:p>
        </p:txBody>
      </p:sp>
      <p:sp>
        <p:nvSpPr>
          <p:cNvPr id="93" name="Google Shape;93;p13"/>
          <p:cNvSpPr txBox="1">
            <a:spLocks noGrp="1"/>
          </p:cNvSpPr>
          <p:nvPr>
            <p:ph type="title" idx="13" hasCustomPrompt="1"/>
          </p:nvPr>
        </p:nvSpPr>
        <p:spPr>
          <a:xfrm>
            <a:off x="6336517" y="2438517"/>
            <a:ext cx="1385600" cy="77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000"/>
              <a:buNone/>
              <a:defRPr sz="5067"/>
            </a:lvl1pPr>
            <a:lvl2pPr lvl="1" algn="ctr" rtl="0">
              <a:spcBef>
                <a:spcPts val="0"/>
              </a:spcBef>
              <a:spcAft>
                <a:spcPts val="0"/>
              </a:spcAft>
              <a:buSzPts val="4000"/>
              <a:buNone/>
              <a:defRPr sz="5333"/>
            </a:lvl2pPr>
            <a:lvl3pPr lvl="2" algn="ctr" rtl="0">
              <a:spcBef>
                <a:spcPts val="0"/>
              </a:spcBef>
              <a:spcAft>
                <a:spcPts val="0"/>
              </a:spcAft>
              <a:buSzPts val="4000"/>
              <a:buNone/>
              <a:defRPr sz="5333"/>
            </a:lvl3pPr>
            <a:lvl4pPr lvl="3" algn="ctr" rtl="0">
              <a:spcBef>
                <a:spcPts val="0"/>
              </a:spcBef>
              <a:spcAft>
                <a:spcPts val="0"/>
              </a:spcAft>
              <a:buSzPts val="4000"/>
              <a:buNone/>
              <a:defRPr sz="5333"/>
            </a:lvl4pPr>
            <a:lvl5pPr lvl="4" algn="ctr" rtl="0">
              <a:spcBef>
                <a:spcPts val="0"/>
              </a:spcBef>
              <a:spcAft>
                <a:spcPts val="0"/>
              </a:spcAft>
              <a:buSzPts val="4000"/>
              <a:buNone/>
              <a:defRPr sz="5333"/>
            </a:lvl5pPr>
            <a:lvl6pPr lvl="5" algn="ctr" rtl="0">
              <a:spcBef>
                <a:spcPts val="0"/>
              </a:spcBef>
              <a:spcAft>
                <a:spcPts val="0"/>
              </a:spcAft>
              <a:buSzPts val="4000"/>
              <a:buNone/>
              <a:defRPr sz="5333"/>
            </a:lvl6pPr>
            <a:lvl7pPr lvl="6" algn="ctr" rtl="0">
              <a:spcBef>
                <a:spcPts val="0"/>
              </a:spcBef>
              <a:spcAft>
                <a:spcPts val="0"/>
              </a:spcAft>
              <a:buSzPts val="4000"/>
              <a:buNone/>
              <a:defRPr sz="5333"/>
            </a:lvl7pPr>
            <a:lvl8pPr lvl="7" algn="ctr" rtl="0">
              <a:spcBef>
                <a:spcPts val="0"/>
              </a:spcBef>
              <a:spcAft>
                <a:spcPts val="0"/>
              </a:spcAft>
              <a:buSzPts val="4000"/>
              <a:buNone/>
              <a:defRPr sz="5333"/>
            </a:lvl8pPr>
            <a:lvl9pPr lvl="8" algn="ctr" rtl="0">
              <a:spcBef>
                <a:spcPts val="0"/>
              </a:spcBef>
              <a:spcAft>
                <a:spcPts val="0"/>
              </a:spcAft>
              <a:buSzPts val="4000"/>
              <a:buNone/>
              <a:defRPr sz="5333"/>
            </a:lvl9pPr>
          </a:lstStyle>
          <a:p>
            <a:r>
              <a:t>xx%</a:t>
            </a:r>
          </a:p>
        </p:txBody>
      </p:sp>
      <p:sp>
        <p:nvSpPr>
          <p:cNvPr id="94" name="Google Shape;94;p13"/>
          <p:cNvSpPr txBox="1">
            <a:spLocks noGrp="1"/>
          </p:cNvSpPr>
          <p:nvPr>
            <p:ph type="title" idx="14" hasCustomPrompt="1"/>
          </p:nvPr>
        </p:nvSpPr>
        <p:spPr>
          <a:xfrm>
            <a:off x="838817" y="4366800"/>
            <a:ext cx="1385600" cy="77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000"/>
              <a:buNone/>
              <a:defRPr sz="5067"/>
            </a:lvl1pPr>
            <a:lvl2pPr lvl="1" algn="ctr" rtl="0">
              <a:spcBef>
                <a:spcPts val="0"/>
              </a:spcBef>
              <a:spcAft>
                <a:spcPts val="0"/>
              </a:spcAft>
              <a:buSzPts val="4000"/>
              <a:buNone/>
              <a:defRPr sz="5333"/>
            </a:lvl2pPr>
            <a:lvl3pPr lvl="2" algn="ctr" rtl="0">
              <a:spcBef>
                <a:spcPts val="0"/>
              </a:spcBef>
              <a:spcAft>
                <a:spcPts val="0"/>
              </a:spcAft>
              <a:buSzPts val="4000"/>
              <a:buNone/>
              <a:defRPr sz="5333"/>
            </a:lvl3pPr>
            <a:lvl4pPr lvl="3" algn="ctr" rtl="0">
              <a:spcBef>
                <a:spcPts val="0"/>
              </a:spcBef>
              <a:spcAft>
                <a:spcPts val="0"/>
              </a:spcAft>
              <a:buSzPts val="4000"/>
              <a:buNone/>
              <a:defRPr sz="5333"/>
            </a:lvl4pPr>
            <a:lvl5pPr lvl="4" algn="ctr" rtl="0">
              <a:spcBef>
                <a:spcPts val="0"/>
              </a:spcBef>
              <a:spcAft>
                <a:spcPts val="0"/>
              </a:spcAft>
              <a:buSzPts val="4000"/>
              <a:buNone/>
              <a:defRPr sz="5333"/>
            </a:lvl5pPr>
            <a:lvl6pPr lvl="5" algn="ctr" rtl="0">
              <a:spcBef>
                <a:spcPts val="0"/>
              </a:spcBef>
              <a:spcAft>
                <a:spcPts val="0"/>
              </a:spcAft>
              <a:buSzPts val="4000"/>
              <a:buNone/>
              <a:defRPr sz="5333"/>
            </a:lvl6pPr>
            <a:lvl7pPr lvl="6" algn="ctr" rtl="0">
              <a:spcBef>
                <a:spcPts val="0"/>
              </a:spcBef>
              <a:spcAft>
                <a:spcPts val="0"/>
              </a:spcAft>
              <a:buSzPts val="4000"/>
              <a:buNone/>
              <a:defRPr sz="5333"/>
            </a:lvl7pPr>
            <a:lvl8pPr lvl="7" algn="ctr" rtl="0">
              <a:spcBef>
                <a:spcPts val="0"/>
              </a:spcBef>
              <a:spcAft>
                <a:spcPts val="0"/>
              </a:spcAft>
              <a:buSzPts val="4000"/>
              <a:buNone/>
              <a:defRPr sz="5333"/>
            </a:lvl8pPr>
            <a:lvl9pPr lvl="8" algn="ctr" rtl="0">
              <a:spcBef>
                <a:spcPts val="0"/>
              </a:spcBef>
              <a:spcAft>
                <a:spcPts val="0"/>
              </a:spcAft>
              <a:buSzPts val="4000"/>
              <a:buNone/>
              <a:defRPr sz="5333"/>
            </a:lvl9pPr>
          </a:lstStyle>
          <a:p>
            <a:r>
              <a:t>xx%</a:t>
            </a:r>
          </a:p>
        </p:txBody>
      </p:sp>
      <p:sp>
        <p:nvSpPr>
          <p:cNvPr id="95" name="Google Shape;95;p13"/>
          <p:cNvSpPr txBox="1">
            <a:spLocks noGrp="1"/>
          </p:cNvSpPr>
          <p:nvPr>
            <p:ph type="title" idx="15" hasCustomPrompt="1"/>
          </p:nvPr>
        </p:nvSpPr>
        <p:spPr>
          <a:xfrm>
            <a:off x="6336517" y="4366815"/>
            <a:ext cx="1385600" cy="77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000"/>
              <a:buNone/>
              <a:defRPr sz="5067"/>
            </a:lvl1pPr>
            <a:lvl2pPr lvl="1" algn="ctr" rtl="0">
              <a:spcBef>
                <a:spcPts val="0"/>
              </a:spcBef>
              <a:spcAft>
                <a:spcPts val="0"/>
              </a:spcAft>
              <a:buSzPts val="4000"/>
              <a:buNone/>
              <a:defRPr sz="5333"/>
            </a:lvl2pPr>
            <a:lvl3pPr lvl="2" algn="ctr" rtl="0">
              <a:spcBef>
                <a:spcPts val="0"/>
              </a:spcBef>
              <a:spcAft>
                <a:spcPts val="0"/>
              </a:spcAft>
              <a:buSzPts val="4000"/>
              <a:buNone/>
              <a:defRPr sz="5333"/>
            </a:lvl3pPr>
            <a:lvl4pPr lvl="3" algn="ctr" rtl="0">
              <a:spcBef>
                <a:spcPts val="0"/>
              </a:spcBef>
              <a:spcAft>
                <a:spcPts val="0"/>
              </a:spcAft>
              <a:buSzPts val="4000"/>
              <a:buNone/>
              <a:defRPr sz="5333"/>
            </a:lvl4pPr>
            <a:lvl5pPr lvl="4" algn="ctr" rtl="0">
              <a:spcBef>
                <a:spcPts val="0"/>
              </a:spcBef>
              <a:spcAft>
                <a:spcPts val="0"/>
              </a:spcAft>
              <a:buSzPts val="4000"/>
              <a:buNone/>
              <a:defRPr sz="5333"/>
            </a:lvl5pPr>
            <a:lvl6pPr lvl="5" algn="ctr" rtl="0">
              <a:spcBef>
                <a:spcPts val="0"/>
              </a:spcBef>
              <a:spcAft>
                <a:spcPts val="0"/>
              </a:spcAft>
              <a:buSzPts val="4000"/>
              <a:buNone/>
              <a:defRPr sz="5333"/>
            </a:lvl6pPr>
            <a:lvl7pPr lvl="6" algn="ctr" rtl="0">
              <a:spcBef>
                <a:spcPts val="0"/>
              </a:spcBef>
              <a:spcAft>
                <a:spcPts val="0"/>
              </a:spcAft>
              <a:buSzPts val="4000"/>
              <a:buNone/>
              <a:defRPr sz="5333"/>
            </a:lvl7pPr>
            <a:lvl8pPr lvl="7" algn="ctr" rtl="0">
              <a:spcBef>
                <a:spcPts val="0"/>
              </a:spcBef>
              <a:spcAft>
                <a:spcPts val="0"/>
              </a:spcAft>
              <a:buSzPts val="4000"/>
              <a:buNone/>
              <a:defRPr sz="5333"/>
            </a:lvl8pPr>
            <a:lvl9pPr lvl="8" algn="ctr" rtl="0">
              <a:spcBef>
                <a:spcPts val="0"/>
              </a:spcBef>
              <a:spcAft>
                <a:spcPts val="0"/>
              </a:spcAft>
              <a:buSzPts val="4000"/>
              <a:buNone/>
              <a:defRPr sz="5333"/>
            </a:lvl9pPr>
          </a:lstStyle>
          <a:p>
            <a:r>
              <a:t>xx%</a:t>
            </a:r>
          </a:p>
        </p:txBody>
      </p:sp>
    </p:spTree>
    <p:extLst>
      <p:ext uri="{BB962C8B-B14F-4D97-AF65-F5344CB8AC3E}">
        <p14:creationId xmlns:p14="http://schemas.microsoft.com/office/powerpoint/2010/main" val="76682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96"/>
        <p:cNvGrpSpPr/>
        <p:nvPr/>
      </p:nvGrpSpPr>
      <p:grpSpPr>
        <a:xfrm>
          <a:off x="0" y="0"/>
          <a:ext cx="0" cy="0"/>
          <a:chOff x="0" y="0"/>
          <a:chExt cx="0" cy="0"/>
        </a:xfrm>
      </p:grpSpPr>
      <p:pic>
        <p:nvPicPr>
          <p:cNvPr id="97" name="Google Shape;97;p14"/>
          <p:cNvPicPr preferRelativeResize="0"/>
          <p:nvPr/>
        </p:nvPicPr>
        <p:blipFill>
          <a:blip r:embed="rId2">
            <a:alphaModFix/>
          </a:blip>
          <a:stretch>
            <a:fillRect/>
          </a:stretch>
        </p:blipFill>
        <p:spPr>
          <a:xfrm rot="619781">
            <a:off x="6793457" y="-3067102"/>
            <a:ext cx="6229671" cy="12992203"/>
          </a:xfrm>
          <a:prstGeom prst="rect">
            <a:avLst/>
          </a:prstGeom>
          <a:noFill/>
          <a:ln>
            <a:noFill/>
          </a:ln>
        </p:spPr>
      </p:pic>
      <p:pic>
        <p:nvPicPr>
          <p:cNvPr id="98" name="Google Shape;98;p14"/>
          <p:cNvPicPr preferRelativeResize="0"/>
          <p:nvPr/>
        </p:nvPicPr>
        <p:blipFill>
          <a:blip r:embed="rId3">
            <a:alphaModFix/>
          </a:blip>
          <a:stretch>
            <a:fillRect/>
          </a:stretch>
        </p:blipFill>
        <p:spPr>
          <a:xfrm rot="6050452">
            <a:off x="7717866" y="-5008100"/>
            <a:ext cx="4518228" cy="9422895"/>
          </a:xfrm>
          <a:prstGeom prst="rect">
            <a:avLst/>
          </a:prstGeom>
          <a:noFill/>
          <a:ln>
            <a:noFill/>
          </a:ln>
        </p:spPr>
      </p:pic>
      <p:pic>
        <p:nvPicPr>
          <p:cNvPr id="99" name="Google Shape;99;p14"/>
          <p:cNvPicPr preferRelativeResize="0"/>
          <p:nvPr/>
        </p:nvPicPr>
        <p:blipFill>
          <a:blip r:embed="rId2">
            <a:alphaModFix/>
          </a:blip>
          <a:stretch>
            <a:fillRect/>
          </a:stretch>
        </p:blipFill>
        <p:spPr>
          <a:xfrm rot="-2044577">
            <a:off x="-1347308" y="-3067101"/>
            <a:ext cx="6229669" cy="12992207"/>
          </a:xfrm>
          <a:prstGeom prst="rect">
            <a:avLst/>
          </a:prstGeom>
          <a:noFill/>
          <a:ln>
            <a:noFill/>
          </a:ln>
        </p:spPr>
      </p:pic>
      <p:sp>
        <p:nvSpPr>
          <p:cNvPr id="100" name="Google Shape;100;p14"/>
          <p:cNvSpPr txBox="1">
            <a:spLocks noGrp="1"/>
          </p:cNvSpPr>
          <p:nvPr>
            <p:ph type="title"/>
          </p:nvPr>
        </p:nvSpPr>
        <p:spPr>
          <a:xfrm>
            <a:off x="828133" y="694967"/>
            <a:ext cx="10535600" cy="763600"/>
          </a:xfrm>
          <a:prstGeom prst="rect">
            <a:avLst/>
          </a:prstGeom>
        </p:spPr>
        <p:txBody>
          <a:bodyPr spcFirstLastPara="1" wrap="square" lIns="91425" tIns="91425" rIns="91425" bIns="91425" anchor="t"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
        <p:nvSpPr>
          <p:cNvPr id="101" name="Google Shape;101;p14"/>
          <p:cNvSpPr txBox="1">
            <a:spLocks noGrp="1"/>
          </p:cNvSpPr>
          <p:nvPr>
            <p:ph type="subTitle" idx="1"/>
          </p:nvPr>
        </p:nvSpPr>
        <p:spPr>
          <a:xfrm>
            <a:off x="4603867" y="2506617"/>
            <a:ext cx="2984400" cy="686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100"/>
              <a:buNone/>
              <a:defRPr sz="3467" b="1">
                <a:solidFill>
                  <a:schemeClr val="dk1"/>
                </a:solidFill>
                <a:latin typeface="Bellota Text"/>
                <a:ea typeface="Bellota Text"/>
                <a:cs typeface="Bellota Text"/>
                <a:sym typeface="Bellota Text"/>
              </a:defRPr>
            </a:lvl1pPr>
            <a:lvl2pPr lvl="1" algn="ctr" rtl="0">
              <a:spcBef>
                <a:spcPts val="0"/>
              </a:spcBef>
              <a:spcAft>
                <a:spcPts val="0"/>
              </a:spcAft>
              <a:buClr>
                <a:schemeClr val="dk1"/>
              </a:buClr>
              <a:buSzPts val="2100"/>
              <a:buNone/>
              <a:defRPr sz="2800">
                <a:solidFill>
                  <a:schemeClr val="dk1"/>
                </a:solidFill>
              </a:defRPr>
            </a:lvl2pPr>
            <a:lvl3pPr lvl="2" algn="ctr" rtl="0">
              <a:spcBef>
                <a:spcPts val="0"/>
              </a:spcBef>
              <a:spcAft>
                <a:spcPts val="0"/>
              </a:spcAft>
              <a:buClr>
                <a:schemeClr val="dk1"/>
              </a:buClr>
              <a:buSzPts val="2100"/>
              <a:buNone/>
              <a:defRPr sz="2800">
                <a:solidFill>
                  <a:schemeClr val="dk1"/>
                </a:solidFill>
              </a:defRPr>
            </a:lvl3pPr>
            <a:lvl4pPr lvl="3" algn="ctr" rtl="0">
              <a:spcBef>
                <a:spcPts val="0"/>
              </a:spcBef>
              <a:spcAft>
                <a:spcPts val="0"/>
              </a:spcAft>
              <a:buClr>
                <a:schemeClr val="dk1"/>
              </a:buClr>
              <a:buSzPts val="2100"/>
              <a:buNone/>
              <a:defRPr sz="2800">
                <a:solidFill>
                  <a:schemeClr val="dk1"/>
                </a:solidFill>
              </a:defRPr>
            </a:lvl4pPr>
            <a:lvl5pPr lvl="4" algn="ctr" rtl="0">
              <a:spcBef>
                <a:spcPts val="0"/>
              </a:spcBef>
              <a:spcAft>
                <a:spcPts val="0"/>
              </a:spcAft>
              <a:buClr>
                <a:schemeClr val="dk1"/>
              </a:buClr>
              <a:buSzPts val="2100"/>
              <a:buNone/>
              <a:defRPr sz="2800">
                <a:solidFill>
                  <a:schemeClr val="dk1"/>
                </a:solidFill>
              </a:defRPr>
            </a:lvl5pPr>
            <a:lvl6pPr lvl="5" algn="ctr" rtl="0">
              <a:spcBef>
                <a:spcPts val="0"/>
              </a:spcBef>
              <a:spcAft>
                <a:spcPts val="0"/>
              </a:spcAft>
              <a:buClr>
                <a:schemeClr val="dk1"/>
              </a:buClr>
              <a:buSzPts val="2100"/>
              <a:buNone/>
              <a:defRPr sz="2800">
                <a:solidFill>
                  <a:schemeClr val="dk1"/>
                </a:solidFill>
              </a:defRPr>
            </a:lvl6pPr>
            <a:lvl7pPr lvl="6" algn="ctr" rtl="0">
              <a:spcBef>
                <a:spcPts val="0"/>
              </a:spcBef>
              <a:spcAft>
                <a:spcPts val="0"/>
              </a:spcAft>
              <a:buClr>
                <a:schemeClr val="dk1"/>
              </a:buClr>
              <a:buSzPts val="2100"/>
              <a:buNone/>
              <a:defRPr sz="2800">
                <a:solidFill>
                  <a:schemeClr val="dk1"/>
                </a:solidFill>
              </a:defRPr>
            </a:lvl7pPr>
            <a:lvl8pPr lvl="7" algn="ctr" rtl="0">
              <a:spcBef>
                <a:spcPts val="0"/>
              </a:spcBef>
              <a:spcAft>
                <a:spcPts val="0"/>
              </a:spcAft>
              <a:buClr>
                <a:schemeClr val="dk1"/>
              </a:buClr>
              <a:buSzPts val="2100"/>
              <a:buNone/>
              <a:defRPr sz="2800">
                <a:solidFill>
                  <a:schemeClr val="dk1"/>
                </a:solidFill>
              </a:defRPr>
            </a:lvl8pPr>
            <a:lvl9pPr lvl="8" algn="ctr" rtl="0">
              <a:spcBef>
                <a:spcPts val="0"/>
              </a:spcBef>
              <a:spcAft>
                <a:spcPts val="0"/>
              </a:spcAft>
              <a:buClr>
                <a:schemeClr val="dk1"/>
              </a:buClr>
              <a:buSzPts val="2100"/>
              <a:buNone/>
              <a:defRPr sz="2800">
                <a:solidFill>
                  <a:schemeClr val="dk1"/>
                </a:solidFill>
              </a:defRPr>
            </a:lvl9pPr>
          </a:lstStyle>
          <a:p>
            <a:endParaRPr/>
          </a:p>
        </p:txBody>
      </p:sp>
      <p:sp>
        <p:nvSpPr>
          <p:cNvPr id="102" name="Google Shape;102;p14"/>
          <p:cNvSpPr txBox="1">
            <a:spLocks noGrp="1"/>
          </p:cNvSpPr>
          <p:nvPr>
            <p:ph type="subTitle" idx="2"/>
          </p:nvPr>
        </p:nvSpPr>
        <p:spPr>
          <a:xfrm>
            <a:off x="4603867" y="2965333"/>
            <a:ext cx="29844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lvl1pPr>
            <a:lvl2pPr lvl="1" algn="ctr" rtl="0">
              <a:spcBef>
                <a:spcPts val="0"/>
              </a:spcBef>
              <a:spcAft>
                <a:spcPts val="0"/>
              </a:spcAft>
              <a:buSzPts val="1600"/>
              <a:buNone/>
              <a:defRPr sz="2133"/>
            </a:lvl2pPr>
            <a:lvl3pPr lvl="2" algn="ctr" rtl="0">
              <a:spcBef>
                <a:spcPts val="0"/>
              </a:spcBef>
              <a:spcAft>
                <a:spcPts val="0"/>
              </a:spcAft>
              <a:buSzPts val="1600"/>
              <a:buNone/>
              <a:defRPr sz="2133"/>
            </a:lvl3pPr>
            <a:lvl4pPr lvl="3" algn="ctr" rtl="0">
              <a:spcBef>
                <a:spcPts val="0"/>
              </a:spcBef>
              <a:spcAft>
                <a:spcPts val="0"/>
              </a:spcAft>
              <a:buSzPts val="1600"/>
              <a:buNone/>
              <a:defRPr sz="2133"/>
            </a:lvl4pPr>
            <a:lvl5pPr lvl="4" algn="ctr" rtl="0">
              <a:spcBef>
                <a:spcPts val="0"/>
              </a:spcBef>
              <a:spcAft>
                <a:spcPts val="0"/>
              </a:spcAft>
              <a:buSzPts val="1600"/>
              <a:buNone/>
              <a:defRPr sz="2133"/>
            </a:lvl5pPr>
            <a:lvl6pPr lvl="5" algn="ctr" rtl="0">
              <a:spcBef>
                <a:spcPts val="0"/>
              </a:spcBef>
              <a:spcAft>
                <a:spcPts val="0"/>
              </a:spcAft>
              <a:buSzPts val="1600"/>
              <a:buNone/>
              <a:defRPr sz="2133"/>
            </a:lvl6pPr>
            <a:lvl7pPr lvl="6" algn="ctr" rtl="0">
              <a:spcBef>
                <a:spcPts val="0"/>
              </a:spcBef>
              <a:spcAft>
                <a:spcPts val="0"/>
              </a:spcAft>
              <a:buSzPts val="1600"/>
              <a:buNone/>
              <a:defRPr sz="2133"/>
            </a:lvl7pPr>
            <a:lvl8pPr lvl="7" algn="ctr" rtl="0">
              <a:spcBef>
                <a:spcPts val="0"/>
              </a:spcBef>
              <a:spcAft>
                <a:spcPts val="0"/>
              </a:spcAft>
              <a:buSzPts val="1600"/>
              <a:buNone/>
              <a:defRPr sz="2133"/>
            </a:lvl8pPr>
            <a:lvl9pPr lvl="8" algn="ctr" rtl="0">
              <a:spcBef>
                <a:spcPts val="0"/>
              </a:spcBef>
              <a:spcAft>
                <a:spcPts val="0"/>
              </a:spcAft>
              <a:buSzPts val="1600"/>
              <a:buNone/>
              <a:defRPr sz="2133"/>
            </a:lvl9pPr>
          </a:lstStyle>
          <a:p>
            <a:endParaRPr/>
          </a:p>
        </p:txBody>
      </p:sp>
      <p:sp>
        <p:nvSpPr>
          <p:cNvPr id="103" name="Google Shape;103;p14"/>
          <p:cNvSpPr txBox="1">
            <a:spLocks noGrp="1"/>
          </p:cNvSpPr>
          <p:nvPr>
            <p:ph type="subTitle" idx="3"/>
          </p:nvPr>
        </p:nvSpPr>
        <p:spPr>
          <a:xfrm>
            <a:off x="1378984" y="2506617"/>
            <a:ext cx="2984400" cy="686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100"/>
              <a:buNone/>
              <a:defRPr sz="3467" b="1">
                <a:solidFill>
                  <a:schemeClr val="dk1"/>
                </a:solidFill>
                <a:latin typeface="Bellota Text"/>
                <a:ea typeface="Bellota Text"/>
                <a:cs typeface="Bellota Text"/>
                <a:sym typeface="Bellota Text"/>
              </a:defRPr>
            </a:lvl1pPr>
            <a:lvl2pPr lvl="1" algn="ctr" rtl="0">
              <a:spcBef>
                <a:spcPts val="0"/>
              </a:spcBef>
              <a:spcAft>
                <a:spcPts val="0"/>
              </a:spcAft>
              <a:buClr>
                <a:schemeClr val="dk1"/>
              </a:buClr>
              <a:buSzPts val="2100"/>
              <a:buNone/>
              <a:defRPr sz="2800">
                <a:solidFill>
                  <a:schemeClr val="dk1"/>
                </a:solidFill>
              </a:defRPr>
            </a:lvl2pPr>
            <a:lvl3pPr lvl="2" algn="ctr" rtl="0">
              <a:spcBef>
                <a:spcPts val="0"/>
              </a:spcBef>
              <a:spcAft>
                <a:spcPts val="0"/>
              </a:spcAft>
              <a:buClr>
                <a:schemeClr val="dk1"/>
              </a:buClr>
              <a:buSzPts val="2100"/>
              <a:buNone/>
              <a:defRPr sz="2800">
                <a:solidFill>
                  <a:schemeClr val="dk1"/>
                </a:solidFill>
              </a:defRPr>
            </a:lvl3pPr>
            <a:lvl4pPr lvl="3" algn="ctr" rtl="0">
              <a:spcBef>
                <a:spcPts val="0"/>
              </a:spcBef>
              <a:spcAft>
                <a:spcPts val="0"/>
              </a:spcAft>
              <a:buClr>
                <a:schemeClr val="dk1"/>
              </a:buClr>
              <a:buSzPts val="2100"/>
              <a:buNone/>
              <a:defRPr sz="2800">
                <a:solidFill>
                  <a:schemeClr val="dk1"/>
                </a:solidFill>
              </a:defRPr>
            </a:lvl4pPr>
            <a:lvl5pPr lvl="4" algn="ctr" rtl="0">
              <a:spcBef>
                <a:spcPts val="0"/>
              </a:spcBef>
              <a:spcAft>
                <a:spcPts val="0"/>
              </a:spcAft>
              <a:buClr>
                <a:schemeClr val="dk1"/>
              </a:buClr>
              <a:buSzPts val="2100"/>
              <a:buNone/>
              <a:defRPr sz="2800">
                <a:solidFill>
                  <a:schemeClr val="dk1"/>
                </a:solidFill>
              </a:defRPr>
            </a:lvl5pPr>
            <a:lvl6pPr lvl="5" algn="ctr" rtl="0">
              <a:spcBef>
                <a:spcPts val="0"/>
              </a:spcBef>
              <a:spcAft>
                <a:spcPts val="0"/>
              </a:spcAft>
              <a:buClr>
                <a:schemeClr val="dk1"/>
              </a:buClr>
              <a:buSzPts val="2100"/>
              <a:buNone/>
              <a:defRPr sz="2800">
                <a:solidFill>
                  <a:schemeClr val="dk1"/>
                </a:solidFill>
              </a:defRPr>
            </a:lvl6pPr>
            <a:lvl7pPr lvl="6" algn="ctr" rtl="0">
              <a:spcBef>
                <a:spcPts val="0"/>
              </a:spcBef>
              <a:spcAft>
                <a:spcPts val="0"/>
              </a:spcAft>
              <a:buClr>
                <a:schemeClr val="dk1"/>
              </a:buClr>
              <a:buSzPts val="2100"/>
              <a:buNone/>
              <a:defRPr sz="2800">
                <a:solidFill>
                  <a:schemeClr val="dk1"/>
                </a:solidFill>
              </a:defRPr>
            </a:lvl7pPr>
            <a:lvl8pPr lvl="7" algn="ctr" rtl="0">
              <a:spcBef>
                <a:spcPts val="0"/>
              </a:spcBef>
              <a:spcAft>
                <a:spcPts val="0"/>
              </a:spcAft>
              <a:buClr>
                <a:schemeClr val="dk1"/>
              </a:buClr>
              <a:buSzPts val="2100"/>
              <a:buNone/>
              <a:defRPr sz="2800">
                <a:solidFill>
                  <a:schemeClr val="dk1"/>
                </a:solidFill>
              </a:defRPr>
            </a:lvl8pPr>
            <a:lvl9pPr lvl="8" algn="ctr" rtl="0">
              <a:spcBef>
                <a:spcPts val="0"/>
              </a:spcBef>
              <a:spcAft>
                <a:spcPts val="0"/>
              </a:spcAft>
              <a:buClr>
                <a:schemeClr val="dk1"/>
              </a:buClr>
              <a:buSzPts val="2100"/>
              <a:buNone/>
              <a:defRPr sz="2800">
                <a:solidFill>
                  <a:schemeClr val="dk1"/>
                </a:solidFill>
              </a:defRPr>
            </a:lvl9pPr>
          </a:lstStyle>
          <a:p>
            <a:endParaRPr/>
          </a:p>
        </p:txBody>
      </p:sp>
      <p:sp>
        <p:nvSpPr>
          <p:cNvPr id="104" name="Google Shape;104;p14"/>
          <p:cNvSpPr txBox="1">
            <a:spLocks noGrp="1"/>
          </p:cNvSpPr>
          <p:nvPr>
            <p:ph type="subTitle" idx="4"/>
          </p:nvPr>
        </p:nvSpPr>
        <p:spPr>
          <a:xfrm>
            <a:off x="1378984" y="2965333"/>
            <a:ext cx="29844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lvl1pPr>
            <a:lvl2pPr lvl="1" algn="ctr" rtl="0">
              <a:spcBef>
                <a:spcPts val="0"/>
              </a:spcBef>
              <a:spcAft>
                <a:spcPts val="0"/>
              </a:spcAft>
              <a:buSzPts val="1600"/>
              <a:buNone/>
              <a:defRPr sz="2133"/>
            </a:lvl2pPr>
            <a:lvl3pPr lvl="2" algn="ctr" rtl="0">
              <a:spcBef>
                <a:spcPts val="0"/>
              </a:spcBef>
              <a:spcAft>
                <a:spcPts val="0"/>
              </a:spcAft>
              <a:buSzPts val="1600"/>
              <a:buNone/>
              <a:defRPr sz="2133"/>
            </a:lvl3pPr>
            <a:lvl4pPr lvl="3" algn="ctr" rtl="0">
              <a:spcBef>
                <a:spcPts val="0"/>
              </a:spcBef>
              <a:spcAft>
                <a:spcPts val="0"/>
              </a:spcAft>
              <a:buSzPts val="1600"/>
              <a:buNone/>
              <a:defRPr sz="2133"/>
            </a:lvl4pPr>
            <a:lvl5pPr lvl="4" algn="ctr" rtl="0">
              <a:spcBef>
                <a:spcPts val="0"/>
              </a:spcBef>
              <a:spcAft>
                <a:spcPts val="0"/>
              </a:spcAft>
              <a:buSzPts val="1600"/>
              <a:buNone/>
              <a:defRPr sz="2133"/>
            </a:lvl5pPr>
            <a:lvl6pPr lvl="5" algn="ctr" rtl="0">
              <a:spcBef>
                <a:spcPts val="0"/>
              </a:spcBef>
              <a:spcAft>
                <a:spcPts val="0"/>
              </a:spcAft>
              <a:buSzPts val="1600"/>
              <a:buNone/>
              <a:defRPr sz="2133"/>
            </a:lvl6pPr>
            <a:lvl7pPr lvl="6" algn="ctr" rtl="0">
              <a:spcBef>
                <a:spcPts val="0"/>
              </a:spcBef>
              <a:spcAft>
                <a:spcPts val="0"/>
              </a:spcAft>
              <a:buSzPts val="1600"/>
              <a:buNone/>
              <a:defRPr sz="2133"/>
            </a:lvl7pPr>
            <a:lvl8pPr lvl="7" algn="ctr" rtl="0">
              <a:spcBef>
                <a:spcPts val="0"/>
              </a:spcBef>
              <a:spcAft>
                <a:spcPts val="0"/>
              </a:spcAft>
              <a:buSzPts val="1600"/>
              <a:buNone/>
              <a:defRPr sz="2133"/>
            </a:lvl8pPr>
            <a:lvl9pPr lvl="8" algn="ctr" rtl="0">
              <a:spcBef>
                <a:spcPts val="0"/>
              </a:spcBef>
              <a:spcAft>
                <a:spcPts val="0"/>
              </a:spcAft>
              <a:buSzPts val="1600"/>
              <a:buNone/>
              <a:defRPr sz="2133"/>
            </a:lvl9pPr>
          </a:lstStyle>
          <a:p>
            <a:endParaRPr/>
          </a:p>
        </p:txBody>
      </p:sp>
      <p:sp>
        <p:nvSpPr>
          <p:cNvPr id="105" name="Google Shape;105;p14"/>
          <p:cNvSpPr txBox="1">
            <a:spLocks noGrp="1"/>
          </p:cNvSpPr>
          <p:nvPr>
            <p:ph type="subTitle" idx="5"/>
          </p:nvPr>
        </p:nvSpPr>
        <p:spPr>
          <a:xfrm>
            <a:off x="7828833" y="2506617"/>
            <a:ext cx="2984400" cy="686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100"/>
              <a:buNone/>
              <a:defRPr sz="3467" b="1">
                <a:solidFill>
                  <a:schemeClr val="dk1"/>
                </a:solidFill>
                <a:latin typeface="Bellota Text"/>
                <a:ea typeface="Bellota Text"/>
                <a:cs typeface="Bellota Text"/>
                <a:sym typeface="Bellota Text"/>
              </a:defRPr>
            </a:lvl1pPr>
            <a:lvl2pPr lvl="1" algn="ctr" rtl="0">
              <a:spcBef>
                <a:spcPts val="0"/>
              </a:spcBef>
              <a:spcAft>
                <a:spcPts val="0"/>
              </a:spcAft>
              <a:buClr>
                <a:schemeClr val="dk1"/>
              </a:buClr>
              <a:buSzPts val="2100"/>
              <a:buNone/>
              <a:defRPr sz="2800">
                <a:solidFill>
                  <a:schemeClr val="dk1"/>
                </a:solidFill>
              </a:defRPr>
            </a:lvl2pPr>
            <a:lvl3pPr lvl="2" algn="ctr" rtl="0">
              <a:spcBef>
                <a:spcPts val="0"/>
              </a:spcBef>
              <a:spcAft>
                <a:spcPts val="0"/>
              </a:spcAft>
              <a:buClr>
                <a:schemeClr val="dk1"/>
              </a:buClr>
              <a:buSzPts val="2100"/>
              <a:buNone/>
              <a:defRPr sz="2800">
                <a:solidFill>
                  <a:schemeClr val="dk1"/>
                </a:solidFill>
              </a:defRPr>
            </a:lvl3pPr>
            <a:lvl4pPr lvl="3" algn="ctr" rtl="0">
              <a:spcBef>
                <a:spcPts val="0"/>
              </a:spcBef>
              <a:spcAft>
                <a:spcPts val="0"/>
              </a:spcAft>
              <a:buClr>
                <a:schemeClr val="dk1"/>
              </a:buClr>
              <a:buSzPts val="2100"/>
              <a:buNone/>
              <a:defRPr sz="2800">
                <a:solidFill>
                  <a:schemeClr val="dk1"/>
                </a:solidFill>
              </a:defRPr>
            </a:lvl4pPr>
            <a:lvl5pPr lvl="4" algn="ctr" rtl="0">
              <a:spcBef>
                <a:spcPts val="0"/>
              </a:spcBef>
              <a:spcAft>
                <a:spcPts val="0"/>
              </a:spcAft>
              <a:buClr>
                <a:schemeClr val="dk1"/>
              </a:buClr>
              <a:buSzPts val="2100"/>
              <a:buNone/>
              <a:defRPr sz="2800">
                <a:solidFill>
                  <a:schemeClr val="dk1"/>
                </a:solidFill>
              </a:defRPr>
            </a:lvl5pPr>
            <a:lvl6pPr lvl="5" algn="ctr" rtl="0">
              <a:spcBef>
                <a:spcPts val="0"/>
              </a:spcBef>
              <a:spcAft>
                <a:spcPts val="0"/>
              </a:spcAft>
              <a:buClr>
                <a:schemeClr val="dk1"/>
              </a:buClr>
              <a:buSzPts val="2100"/>
              <a:buNone/>
              <a:defRPr sz="2800">
                <a:solidFill>
                  <a:schemeClr val="dk1"/>
                </a:solidFill>
              </a:defRPr>
            </a:lvl6pPr>
            <a:lvl7pPr lvl="6" algn="ctr" rtl="0">
              <a:spcBef>
                <a:spcPts val="0"/>
              </a:spcBef>
              <a:spcAft>
                <a:spcPts val="0"/>
              </a:spcAft>
              <a:buClr>
                <a:schemeClr val="dk1"/>
              </a:buClr>
              <a:buSzPts val="2100"/>
              <a:buNone/>
              <a:defRPr sz="2800">
                <a:solidFill>
                  <a:schemeClr val="dk1"/>
                </a:solidFill>
              </a:defRPr>
            </a:lvl7pPr>
            <a:lvl8pPr lvl="7" algn="ctr" rtl="0">
              <a:spcBef>
                <a:spcPts val="0"/>
              </a:spcBef>
              <a:spcAft>
                <a:spcPts val="0"/>
              </a:spcAft>
              <a:buClr>
                <a:schemeClr val="dk1"/>
              </a:buClr>
              <a:buSzPts val="2100"/>
              <a:buNone/>
              <a:defRPr sz="2800">
                <a:solidFill>
                  <a:schemeClr val="dk1"/>
                </a:solidFill>
              </a:defRPr>
            </a:lvl8pPr>
            <a:lvl9pPr lvl="8" algn="ctr" rtl="0">
              <a:spcBef>
                <a:spcPts val="0"/>
              </a:spcBef>
              <a:spcAft>
                <a:spcPts val="0"/>
              </a:spcAft>
              <a:buClr>
                <a:schemeClr val="dk1"/>
              </a:buClr>
              <a:buSzPts val="2100"/>
              <a:buNone/>
              <a:defRPr sz="2800">
                <a:solidFill>
                  <a:schemeClr val="dk1"/>
                </a:solidFill>
              </a:defRPr>
            </a:lvl9pPr>
          </a:lstStyle>
          <a:p>
            <a:endParaRPr/>
          </a:p>
        </p:txBody>
      </p:sp>
      <p:sp>
        <p:nvSpPr>
          <p:cNvPr id="106" name="Google Shape;106;p14"/>
          <p:cNvSpPr txBox="1">
            <a:spLocks noGrp="1"/>
          </p:cNvSpPr>
          <p:nvPr>
            <p:ph type="subTitle" idx="6"/>
          </p:nvPr>
        </p:nvSpPr>
        <p:spPr>
          <a:xfrm>
            <a:off x="7828800" y="2965333"/>
            <a:ext cx="29844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lvl1pPr>
            <a:lvl2pPr lvl="1" algn="ctr" rtl="0">
              <a:spcBef>
                <a:spcPts val="0"/>
              </a:spcBef>
              <a:spcAft>
                <a:spcPts val="0"/>
              </a:spcAft>
              <a:buSzPts val="1600"/>
              <a:buNone/>
              <a:defRPr sz="2133"/>
            </a:lvl2pPr>
            <a:lvl3pPr lvl="2" algn="ctr" rtl="0">
              <a:spcBef>
                <a:spcPts val="0"/>
              </a:spcBef>
              <a:spcAft>
                <a:spcPts val="0"/>
              </a:spcAft>
              <a:buSzPts val="1600"/>
              <a:buNone/>
              <a:defRPr sz="2133"/>
            </a:lvl3pPr>
            <a:lvl4pPr lvl="3" algn="ctr" rtl="0">
              <a:spcBef>
                <a:spcPts val="0"/>
              </a:spcBef>
              <a:spcAft>
                <a:spcPts val="0"/>
              </a:spcAft>
              <a:buSzPts val="1600"/>
              <a:buNone/>
              <a:defRPr sz="2133"/>
            </a:lvl4pPr>
            <a:lvl5pPr lvl="4" algn="ctr" rtl="0">
              <a:spcBef>
                <a:spcPts val="0"/>
              </a:spcBef>
              <a:spcAft>
                <a:spcPts val="0"/>
              </a:spcAft>
              <a:buSzPts val="1600"/>
              <a:buNone/>
              <a:defRPr sz="2133"/>
            </a:lvl5pPr>
            <a:lvl6pPr lvl="5" algn="ctr" rtl="0">
              <a:spcBef>
                <a:spcPts val="0"/>
              </a:spcBef>
              <a:spcAft>
                <a:spcPts val="0"/>
              </a:spcAft>
              <a:buSzPts val="1600"/>
              <a:buNone/>
              <a:defRPr sz="2133"/>
            </a:lvl6pPr>
            <a:lvl7pPr lvl="6" algn="ctr" rtl="0">
              <a:spcBef>
                <a:spcPts val="0"/>
              </a:spcBef>
              <a:spcAft>
                <a:spcPts val="0"/>
              </a:spcAft>
              <a:buSzPts val="1600"/>
              <a:buNone/>
              <a:defRPr sz="2133"/>
            </a:lvl7pPr>
            <a:lvl8pPr lvl="7" algn="ctr" rtl="0">
              <a:spcBef>
                <a:spcPts val="0"/>
              </a:spcBef>
              <a:spcAft>
                <a:spcPts val="0"/>
              </a:spcAft>
              <a:buSzPts val="1600"/>
              <a:buNone/>
              <a:defRPr sz="2133"/>
            </a:lvl8pPr>
            <a:lvl9pPr lvl="8" algn="ctr" rtl="0">
              <a:spcBef>
                <a:spcPts val="0"/>
              </a:spcBef>
              <a:spcAft>
                <a:spcPts val="0"/>
              </a:spcAft>
              <a:buSzPts val="1600"/>
              <a:buNone/>
              <a:defRPr sz="2133"/>
            </a:lvl9pPr>
          </a:lstStyle>
          <a:p>
            <a:endParaRPr/>
          </a:p>
        </p:txBody>
      </p:sp>
      <p:sp>
        <p:nvSpPr>
          <p:cNvPr id="107" name="Google Shape;107;p14"/>
          <p:cNvSpPr txBox="1">
            <a:spLocks noGrp="1"/>
          </p:cNvSpPr>
          <p:nvPr>
            <p:ph type="subTitle" idx="7"/>
          </p:nvPr>
        </p:nvSpPr>
        <p:spPr>
          <a:xfrm>
            <a:off x="4603867" y="4922533"/>
            <a:ext cx="2984400" cy="686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100"/>
              <a:buNone/>
              <a:defRPr sz="3467" b="1">
                <a:solidFill>
                  <a:schemeClr val="dk1"/>
                </a:solidFill>
                <a:latin typeface="Bellota Text"/>
                <a:ea typeface="Bellota Text"/>
                <a:cs typeface="Bellota Text"/>
                <a:sym typeface="Bellota Text"/>
              </a:defRPr>
            </a:lvl1pPr>
            <a:lvl2pPr lvl="1" algn="ctr" rtl="0">
              <a:spcBef>
                <a:spcPts val="0"/>
              </a:spcBef>
              <a:spcAft>
                <a:spcPts val="0"/>
              </a:spcAft>
              <a:buClr>
                <a:schemeClr val="dk1"/>
              </a:buClr>
              <a:buSzPts val="2100"/>
              <a:buNone/>
              <a:defRPr sz="2800">
                <a:solidFill>
                  <a:schemeClr val="dk1"/>
                </a:solidFill>
              </a:defRPr>
            </a:lvl2pPr>
            <a:lvl3pPr lvl="2" algn="ctr" rtl="0">
              <a:spcBef>
                <a:spcPts val="0"/>
              </a:spcBef>
              <a:spcAft>
                <a:spcPts val="0"/>
              </a:spcAft>
              <a:buClr>
                <a:schemeClr val="dk1"/>
              </a:buClr>
              <a:buSzPts val="2100"/>
              <a:buNone/>
              <a:defRPr sz="2800">
                <a:solidFill>
                  <a:schemeClr val="dk1"/>
                </a:solidFill>
              </a:defRPr>
            </a:lvl3pPr>
            <a:lvl4pPr lvl="3" algn="ctr" rtl="0">
              <a:spcBef>
                <a:spcPts val="0"/>
              </a:spcBef>
              <a:spcAft>
                <a:spcPts val="0"/>
              </a:spcAft>
              <a:buClr>
                <a:schemeClr val="dk1"/>
              </a:buClr>
              <a:buSzPts val="2100"/>
              <a:buNone/>
              <a:defRPr sz="2800">
                <a:solidFill>
                  <a:schemeClr val="dk1"/>
                </a:solidFill>
              </a:defRPr>
            </a:lvl4pPr>
            <a:lvl5pPr lvl="4" algn="ctr" rtl="0">
              <a:spcBef>
                <a:spcPts val="0"/>
              </a:spcBef>
              <a:spcAft>
                <a:spcPts val="0"/>
              </a:spcAft>
              <a:buClr>
                <a:schemeClr val="dk1"/>
              </a:buClr>
              <a:buSzPts val="2100"/>
              <a:buNone/>
              <a:defRPr sz="2800">
                <a:solidFill>
                  <a:schemeClr val="dk1"/>
                </a:solidFill>
              </a:defRPr>
            </a:lvl5pPr>
            <a:lvl6pPr lvl="5" algn="ctr" rtl="0">
              <a:spcBef>
                <a:spcPts val="0"/>
              </a:spcBef>
              <a:spcAft>
                <a:spcPts val="0"/>
              </a:spcAft>
              <a:buClr>
                <a:schemeClr val="dk1"/>
              </a:buClr>
              <a:buSzPts val="2100"/>
              <a:buNone/>
              <a:defRPr sz="2800">
                <a:solidFill>
                  <a:schemeClr val="dk1"/>
                </a:solidFill>
              </a:defRPr>
            </a:lvl6pPr>
            <a:lvl7pPr lvl="6" algn="ctr" rtl="0">
              <a:spcBef>
                <a:spcPts val="0"/>
              </a:spcBef>
              <a:spcAft>
                <a:spcPts val="0"/>
              </a:spcAft>
              <a:buClr>
                <a:schemeClr val="dk1"/>
              </a:buClr>
              <a:buSzPts val="2100"/>
              <a:buNone/>
              <a:defRPr sz="2800">
                <a:solidFill>
                  <a:schemeClr val="dk1"/>
                </a:solidFill>
              </a:defRPr>
            </a:lvl7pPr>
            <a:lvl8pPr lvl="7" algn="ctr" rtl="0">
              <a:spcBef>
                <a:spcPts val="0"/>
              </a:spcBef>
              <a:spcAft>
                <a:spcPts val="0"/>
              </a:spcAft>
              <a:buClr>
                <a:schemeClr val="dk1"/>
              </a:buClr>
              <a:buSzPts val="2100"/>
              <a:buNone/>
              <a:defRPr sz="2800">
                <a:solidFill>
                  <a:schemeClr val="dk1"/>
                </a:solidFill>
              </a:defRPr>
            </a:lvl8pPr>
            <a:lvl9pPr lvl="8" algn="ctr" rtl="0">
              <a:spcBef>
                <a:spcPts val="0"/>
              </a:spcBef>
              <a:spcAft>
                <a:spcPts val="0"/>
              </a:spcAft>
              <a:buClr>
                <a:schemeClr val="dk1"/>
              </a:buClr>
              <a:buSzPts val="2100"/>
              <a:buNone/>
              <a:defRPr sz="2800">
                <a:solidFill>
                  <a:schemeClr val="dk1"/>
                </a:solidFill>
              </a:defRPr>
            </a:lvl9pPr>
          </a:lstStyle>
          <a:p>
            <a:endParaRPr/>
          </a:p>
        </p:txBody>
      </p:sp>
      <p:sp>
        <p:nvSpPr>
          <p:cNvPr id="108" name="Google Shape;108;p14"/>
          <p:cNvSpPr txBox="1">
            <a:spLocks noGrp="1"/>
          </p:cNvSpPr>
          <p:nvPr>
            <p:ph type="subTitle" idx="8"/>
          </p:nvPr>
        </p:nvSpPr>
        <p:spPr>
          <a:xfrm>
            <a:off x="4603867" y="5381167"/>
            <a:ext cx="29844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lvl1pPr>
            <a:lvl2pPr lvl="1" algn="ctr" rtl="0">
              <a:spcBef>
                <a:spcPts val="0"/>
              </a:spcBef>
              <a:spcAft>
                <a:spcPts val="0"/>
              </a:spcAft>
              <a:buSzPts val="1600"/>
              <a:buNone/>
              <a:defRPr sz="2133"/>
            </a:lvl2pPr>
            <a:lvl3pPr lvl="2" algn="ctr" rtl="0">
              <a:spcBef>
                <a:spcPts val="0"/>
              </a:spcBef>
              <a:spcAft>
                <a:spcPts val="0"/>
              </a:spcAft>
              <a:buSzPts val="1600"/>
              <a:buNone/>
              <a:defRPr sz="2133"/>
            </a:lvl3pPr>
            <a:lvl4pPr lvl="3" algn="ctr" rtl="0">
              <a:spcBef>
                <a:spcPts val="0"/>
              </a:spcBef>
              <a:spcAft>
                <a:spcPts val="0"/>
              </a:spcAft>
              <a:buSzPts val="1600"/>
              <a:buNone/>
              <a:defRPr sz="2133"/>
            </a:lvl4pPr>
            <a:lvl5pPr lvl="4" algn="ctr" rtl="0">
              <a:spcBef>
                <a:spcPts val="0"/>
              </a:spcBef>
              <a:spcAft>
                <a:spcPts val="0"/>
              </a:spcAft>
              <a:buSzPts val="1600"/>
              <a:buNone/>
              <a:defRPr sz="2133"/>
            </a:lvl5pPr>
            <a:lvl6pPr lvl="5" algn="ctr" rtl="0">
              <a:spcBef>
                <a:spcPts val="0"/>
              </a:spcBef>
              <a:spcAft>
                <a:spcPts val="0"/>
              </a:spcAft>
              <a:buSzPts val="1600"/>
              <a:buNone/>
              <a:defRPr sz="2133"/>
            </a:lvl6pPr>
            <a:lvl7pPr lvl="6" algn="ctr" rtl="0">
              <a:spcBef>
                <a:spcPts val="0"/>
              </a:spcBef>
              <a:spcAft>
                <a:spcPts val="0"/>
              </a:spcAft>
              <a:buSzPts val="1600"/>
              <a:buNone/>
              <a:defRPr sz="2133"/>
            </a:lvl7pPr>
            <a:lvl8pPr lvl="7" algn="ctr" rtl="0">
              <a:spcBef>
                <a:spcPts val="0"/>
              </a:spcBef>
              <a:spcAft>
                <a:spcPts val="0"/>
              </a:spcAft>
              <a:buSzPts val="1600"/>
              <a:buNone/>
              <a:defRPr sz="2133"/>
            </a:lvl8pPr>
            <a:lvl9pPr lvl="8" algn="ctr" rtl="0">
              <a:spcBef>
                <a:spcPts val="0"/>
              </a:spcBef>
              <a:spcAft>
                <a:spcPts val="0"/>
              </a:spcAft>
              <a:buSzPts val="1600"/>
              <a:buNone/>
              <a:defRPr sz="2133"/>
            </a:lvl9pPr>
          </a:lstStyle>
          <a:p>
            <a:endParaRPr/>
          </a:p>
        </p:txBody>
      </p:sp>
      <p:sp>
        <p:nvSpPr>
          <p:cNvPr id="109" name="Google Shape;109;p14"/>
          <p:cNvSpPr txBox="1">
            <a:spLocks noGrp="1"/>
          </p:cNvSpPr>
          <p:nvPr>
            <p:ph type="subTitle" idx="9"/>
          </p:nvPr>
        </p:nvSpPr>
        <p:spPr>
          <a:xfrm>
            <a:off x="1379000" y="4922533"/>
            <a:ext cx="2984400" cy="686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100"/>
              <a:buNone/>
              <a:defRPr sz="3467" b="1">
                <a:solidFill>
                  <a:schemeClr val="dk1"/>
                </a:solidFill>
                <a:latin typeface="Bellota Text"/>
                <a:ea typeface="Bellota Text"/>
                <a:cs typeface="Bellota Text"/>
                <a:sym typeface="Bellota Text"/>
              </a:defRPr>
            </a:lvl1pPr>
            <a:lvl2pPr lvl="1" algn="ctr" rtl="0">
              <a:spcBef>
                <a:spcPts val="0"/>
              </a:spcBef>
              <a:spcAft>
                <a:spcPts val="0"/>
              </a:spcAft>
              <a:buClr>
                <a:schemeClr val="dk1"/>
              </a:buClr>
              <a:buSzPts val="2100"/>
              <a:buNone/>
              <a:defRPr sz="2800">
                <a:solidFill>
                  <a:schemeClr val="dk1"/>
                </a:solidFill>
              </a:defRPr>
            </a:lvl2pPr>
            <a:lvl3pPr lvl="2" algn="ctr" rtl="0">
              <a:spcBef>
                <a:spcPts val="0"/>
              </a:spcBef>
              <a:spcAft>
                <a:spcPts val="0"/>
              </a:spcAft>
              <a:buClr>
                <a:schemeClr val="dk1"/>
              </a:buClr>
              <a:buSzPts val="2100"/>
              <a:buNone/>
              <a:defRPr sz="2800">
                <a:solidFill>
                  <a:schemeClr val="dk1"/>
                </a:solidFill>
              </a:defRPr>
            </a:lvl3pPr>
            <a:lvl4pPr lvl="3" algn="ctr" rtl="0">
              <a:spcBef>
                <a:spcPts val="0"/>
              </a:spcBef>
              <a:spcAft>
                <a:spcPts val="0"/>
              </a:spcAft>
              <a:buClr>
                <a:schemeClr val="dk1"/>
              </a:buClr>
              <a:buSzPts val="2100"/>
              <a:buNone/>
              <a:defRPr sz="2800">
                <a:solidFill>
                  <a:schemeClr val="dk1"/>
                </a:solidFill>
              </a:defRPr>
            </a:lvl4pPr>
            <a:lvl5pPr lvl="4" algn="ctr" rtl="0">
              <a:spcBef>
                <a:spcPts val="0"/>
              </a:spcBef>
              <a:spcAft>
                <a:spcPts val="0"/>
              </a:spcAft>
              <a:buClr>
                <a:schemeClr val="dk1"/>
              </a:buClr>
              <a:buSzPts val="2100"/>
              <a:buNone/>
              <a:defRPr sz="2800">
                <a:solidFill>
                  <a:schemeClr val="dk1"/>
                </a:solidFill>
              </a:defRPr>
            </a:lvl5pPr>
            <a:lvl6pPr lvl="5" algn="ctr" rtl="0">
              <a:spcBef>
                <a:spcPts val="0"/>
              </a:spcBef>
              <a:spcAft>
                <a:spcPts val="0"/>
              </a:spcAft>
              <a:buClr>
                <a:schemeClr val="dk1"/>
              </a:buClr>
              <a:buSzPts val="2100"/>
              <a:buNone/>
              <a:defRPr sz="2800">
                <a:solidFill>
                  <a:schemeClr val="dk1"/>
                </a:solidFill>
              </a:defRPr>
            </a:lvl6pPr>
            <a:lvl7pPr lvl="6" algn="ctr" rtl="0">
              <a:spcBef>
                <a:spcPts val="0"/>
              </a:spcBef>
              <a:spcAft>
                <a:spcPts val="0"/>
              </a:spcAft>
              <a:buClr>
                <a:schemeClr val="dk1"/>
              </a:buClr>
              <a:buSzPts val="2100"/>
              <a:buNone/>
              <a:defRPr sz="2800">
                <a:solidFill>
                  <a:schemeClr val="dk1"/>
                </a:solidFill>
              </a:defRPr>
            </a:lvl7pPr>
            <a:lvl8pPr lvl="7" algn="ctr" rtl="0">
              <a:spcBef>
                <a:spcPts val="0"/>
              </a:spcBef>
              <a:spcAft>
                <a:spcPts val="0"/>
              </a:spcAft>
              <a:buClr>
                <a:schemeClr val="dk1"/>
              </a:buClr>
              <a:buSzPts val="2100"/>
              <a:buNone/>
              <a:defRPr sz="2800">
                <a:solidFill>
                  <a:schemeClr val="dk1"/>
                </a:solidFill>
              </a:defRPr>
            </a:lvl8pPr>
            <a:lvl9pPr lvl="8" algn="ctr" rtl="0">
              <a:spcBef>
                <a:spcPts val="0"/>
              </a:spcBef>
              <a:spcAft>
                <a:spcPts val="0"/>
              </a:spcAft>
              <a:buClr>
                <a:schemeClr val="dk1"/>
              </a:buClr>
              <a:buSzPts val="2100"/>
              <a:buNone/>
              <a:defRPr sz="2800">
                <a:solidFill>
                  <a:schemeClr val="dk1"/>
                </a:solidFill>
              </a:defRPr>
            </a:lvl9pPr>
          </a:lstStyle>
          <a:p>
            <a:endParaRPr/>
          </a:p>
        </p:txBody>
      </p:sp>
      <p:sp>
        <p:nvSpPr>
          <p:cNvPr id="110" name="Google Shape;110;p14"/>
          <p:cNvSpPr txBox="1">
            <a:spLocks noGrp="1"/>
          </p:cNvSpPr>
          <p:nvPr>
            <p:ph type="subTitle" idx="13"/>
          </p:nvPr>
        </p:nvSpPr>
        <p:spPr>
          <a:xfrm>
            <a:off x="1378967" y="5381167"/>
            <a:ext cx="29844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lvl1pPr>
            <a:lvl2pPr lvl="1" algn="ctr" rtl="0">
              <a:spcBef>
                <a:spcPts val="0"/>
              </a:spcBef>
              <a:spcAft>
                <a:spcPts val="0"/>
              </a:spcAft>
              <a:buSzPts val="1600"/>
              <a:buNone/>
              <a:defRPr sz="2133"/>
            </a:lvl2pPr>
            <a:lvl3pPr lvl="2" algn="ctr" rtl="0">
              <a:spcBef>
                <a:spcPts val="0"/>
              </a:spcBef>
              <a:spcAft>
                <a:spcPts val="0"/>
              </a:spcAft>
              <a:buSzPts val="1600"/>
              <a:buNone/>
              <a:defRPr sz="2133"/>
            </a:lvl3pPr>
            <a:lvl4pPr lvl="3" algn="ctr" rtl="0">
              <a:spcBef>
                <a:spcPts val="0"/>
              </a:spcBef>
              <a:spcAft>
                <a:spcPts val="0"/>
              </a:spcAft>
              <a:buSzPts val="1600"/>
              <a:buNone/>
              <a:defRPr sz="2133"/>
            </a:lvl4pPr>
            <a:lvl5pPr lvl="4" algn="ctr" rtl="0">
              <a:spcBef>
                <a:spcPts val="0"/>
              </a:spcBef>
              <a:spcAft>
                <a:spcPts val="0"/>
              </a:spcAft>
              <a:buSzPts val="1600"/>
              <a:buNone/>
              <a:defRPr sz="2133"/>
            </a:lvl5pPr>
            <a:lvl6pPr lvl="5" algn="ctr" rtl="0">
              <a:spcBef>
                <a:spcPts val="0"/>
              </a:spcBef>
              <a:spcAft>
                <a:spcPts val="0"/>
              </a:spcAft>
              <a:buSzPts val="1600"/>
              <a:buNone/>
              <a:defRPr sz="2133"/>
            </a:lvl6pPr>
            <a:lvl7pPr lvl="6" algn="ctr" rtl="0">
              <a:spcBef>
                <a:spcPts val="0"/>
              </a:spcBef>
              <a:spcAft>
                <a:spcPts val="0"/>
              </a:spcAft>
              <a:buSzPts val="1600"/>
              <a:buNone/>
              <a:defRPr sz="2133"/>
            </a:lvl7pPr>
            <a:lvl8pPr lvl="7" algn="ctr" rtl="0">
              <a:spcBef>
                <a:spcPts val="0"/>
              </a:spcBef>
              <a:spcAft>
                <a:spcPts val="0"/>
              </a:spcAft>
              <a:buSzPts val="1600"/>
              <a:buNone/>
              <a:defRPr sz="2133"/>
            </a:lvl8pPr>
            <a:lvl9pPr lvl="8" algn="ctr" rtl="0">
              <a:spcBef>
                <a:spcPts val="0"/>
              </a:spcBef>
              <a:spcAft>
                <a:spcPts val="0"/>
              </a:spcAft>
              <a:buSzPts val="1600"/>
              <a:buNone/>
              <a:defRPr sz="2133"/>
            </a:lvl9pPr>
          </a:lstStyle>
          <a:p>
            <a:endParaRPr/>
          </a:p>
        </p:txBody>
      </p:sp>
      <p:sp>
        <p:nvSpPr>
          <p:cNvPr id="111" name="Google Shape;111;p14"/>
          <p:cNvSpPr txBox="1">
            <a:spLocks noGrp="1"/>
          </p:cNvSpPr>
          <p:nvPr>
            <p:ph type="subTitle" idx="14"/>
          </p:nvPr>
        </p:nvSpPr>
        <p:spPr>
          <a:xfrm>
            <a:off x="7828833" y="4922533"/>
            <a:ext cx="2984400" cy="686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100"/>
              <a:buNone/>
              <a:defRPr sz="3467" b="1">
                <a:solidFill>
                  <a:schemeClr val="dk1"/>
                </a:solidFill>
                <a:latin typeface="Bellota Text"/>
                <a:ea typeface="Bellota Text"/>
                <a:cs typeface="Bellota Text"/>
                <a:sym typeface="Bellota Text"/>
              </a:defRPr>
            </a:lvl1pPr>
            <a:lvl2pPr lvl="1" algn="ctr" rtl="0">
              <a:spcBef>
                <a:spcPts val="0"/>
              </a:spcBef>
              <a:spcAft>
                <a:spcPts val="0"/>
              </a:spcAft>
              <a:buClr>
                <a:schemeClr val="dk1"/>
              </a:buClr>
              <a:buSzPts val="2100"/>
              <a:buNone/>
              <a:defRPr sz="2800">
                <a:solidFill>
                  <a:schemeClr val="dk1"/>
                </a:solidFill>
              </a:defRPr>
            </a:lvl2pPr>
            <a:lvl3pPr lvl="2" algn="ctr" rtl="0">
              <a:spcBef>
                <a:spcPts val="0"/>
              </a:spcBef>
              <a:spcAft>
                <a:spcPts val="0"/>
              </a:spcAft>
              <a:buClr>
                <a:schemeClr val="dk1"/>
              </a:buClr>
              <a:buSzPts val="2100"/>
              <a:buNone/>
              <a:defRPr sz="2800">
                <a:solidFill>
                  <a:schemeClr val="dk1"/>
                </a:solidFill>
              </a:defRPr>
            </a:lvl3pPr>
            <a:lvl4pPr lvl="3" algn="ctr" rtl="0">
              <a:spcBef>
                <a:spcPts val="0"/>
              </a:spcBef>
              <a:spcAft>
                <a:spcPts val="0"/>
              </a:spcAft>
              <a:buClr>
                <a:schemeClr val="dk1"/>
              </a:buClr>
              <a:buSzPts val="2100"/>
              <a:buNone/>
              <a:defRPr sz="2800">
                <a:solidFill>
                  <a:schemeClr val="dk1"/>
                </a:solidFill>
              </a:defRPr>
            </a:lvl4pPr>
            <a:lvl5pPr lvl="4" algn="ctr" rtl="0">
              <a:spcBef>
                <a:spcPts val="0"/>
              </a:spcBef>
              <a:spcAft>
                <a:spcPts val="0"/>
              </a:spcAft>
              <a:buClr>
                <a:schemeClr val="dk1"/>
              </a:buClr>
              <a:buSzPts val="2100"/>
              <a:buNone/>
              <a:defRPr sz="2800">
                <a:solidFill>
                  <a:schemeClr val="dk1"/>
                </a:solidFill>
              </a:defRPr>
            </a:lvl5pPr>
            <a:lvl6pPr lvl="5" algn="ctr" rtl="0">
              <a:spcBef>
                <a:spcPts val="0"/>
              </a:spcBef>
              <a:spcAft>
                <a:spcPts val="0"/>
              </a:spcAft>
              <a:buClr>
                <a:schemeClr val="dk1"/>
              </a:buClr>
              <a:buSzPts val="2100"/>
              <a:buNone/>
              <a:defRPr sz="2800">
                <a:solidFill>
                  <a:schemeClr val="dk1"/>
                </a:solidFill>
              </a:defRPr>
            </a:lvl6pPr>
            <a:lvl7pPr lvl="6" algn="ctr" rtl="0">
              <a:spcBef>
                <a:spcPts val="0"/>
              </a:spcBef>
              <a:spcAft>
                <a:spcPts val="0"/>
              </a:spcAft>
              <a:buClr>
                <a:schemeClr val="dk1"/>
              </a:buClr>
              <a:buSzPts val="2100"/>
              <a:buNone/>
              <a:defRPr sz="2800">
                <a:solidFill>
                  <a:schemeClr val="dk1"/>
                </a:solidFill>
              </a:defRPr>
            </a:lvl7pPr>
            <a:lvl8pPr lvl="7" algn="ctr" rtl="0">
              <a:spcBef>
                <a:spcPts val="0"/>
              </a:spcBef>
              <a:spcAft>
                <a:spcPts val="0"/>
              </a:spcAft>
              <a:buClr>
                <a:schemeClr val="dk1"/>
              </a:buClr>
              <a:buSzPts val="2100"/>
              <a:buNone/>
              <a:defRPr sz="2800">
                <a:solidFill>
                  <a:schemeClr val="dk1"/>
                </a:solidFill>
              </a:defRPr>
            </a:lvl8pPr>
            <a:lvl9pPr lvl="8" algn="ctr" rtl="0">
              <a:spcBef>
                <a:spcPts val="0"/>
              </a:spcBef>
              <a:spcAft>
                <a:spcPts val="0"/>
              </a:spcAft>
              <a:buClr>
                <a:schemeClr val="dk1"/>
              </a:buClr>
              <a:buSzPts val="2100"/>
              <a:buNone/>
              <a:defRPr sz="2800">
                <a:solidFill>
                  <a:schemeClr val="dk1"/>
                </a:solidFill>
              </a:defRPr>
            </a:lvl9pPr>
          </a:lstStyle>
          <a:p>
            <a:endParaRPr/>
          </a:p>
        </p:txBody>
      </p:sp>
      <p:sp>
        <p:nvSpPr>
          <p:cNvPr id="112" name="Google Shape;112;p14"/>
          <p:cNvSpPr txBox="1">
            <a:spLocks noGrp="1"/>
          </p:cNvSpPr>
          <p:nvPr>
            <p:ph type="subTitle" idx="15"/>
          </p:nvPr>
        </p:nvSpPr>
        <p:spPr>
          <a:xfrm>
            <a:off x="7828800" y="5381167"/>
            <a:ext cx="29844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lvl1pPr>
            <a:lvl2pPr lvl="1" algn="ctr" rtl="0">
              <a:spcBef>
                <a:spcPts val="0"/>
              </a:spcBef>
              <a:spcAft>
                <a:spcPts val="0"/>
              </a:spcAft>
              <a:buSzPts val="1600"/>
              <a:buNone/>
              <a:defRPr sz="2133"/>
            </a:lvl2pPr>
            <a:lvl3pPr lvl="2" algn="ctr" rtl="0">
              <a:spcBef>
                <a:spcPts val="0"/>
              </a:spcBef>
              <a:spcAft>
                <a:spcPts val="0"/>
              </a:spcAft>
              <a:buSzPts val="1600"/>
              <a:buNone/>
              <a:defRPr sz="2133"/>
            </a:lvl3pPr>
            <a:lvl4pPr lvl="3" algn="ctr" rtl="0">
              <a:spcBef>
                <a:spcPts val="0"/>
              </a:spcBef>
              <a:spcAft>
                <a:spcPts val="0"/>
              </a:spcAft>
              <a:buSzPts val="1600"/>
              <a:buNone/>
              <a:defRPr sz="2133"/>
            </a:lvl4pPr>
            <a:lvl5pPr lvl="4" algn="ctr" rtl="0">
              <a:spcBef>
                <a:spcPts val="0"/>
              </a:spcBef>
              <a:spcAft>
                <a:spcPts val="0"/>
              </a:spcAft>
              <a:buSzPts val="1600"/>
              <a:buNone/>
              <a:defRPr sz="2133"/>
            </a:lvl5pPr>
            <a:lvl6pPr lvl="5" algn="ctr" rtl="0">
              <a:spcBef>
                <a:spcPts val="0"/>
              </a:spcBef>
              <a:spcAft>
                <a:spcPts val="0"/>
              </a:spcAft>
              <a:buSzPts val="1600"/>
              <a:buNone/>
              <a:defRPr sz="2133"/>
            </a:lvl6pPr>
            <a:lvl7pPr lvl="6" algn="ctr" rtl="0">
              <a:spcBef>
                <a:spcPts val="0"/>
              </a:spcBef>
              <a:spcAft>
                <a:spcPts val="0"/>
              </a:spcAft>
              <a:buSzPts val="1600"/>
              <a:buNone/>
              <a:defRPr sz="2133"/>
            </a:lvl7pPr>
            <a:lvl8pPr lvl="7" algn="ctr" rtl="0">
              <a:spcBef>
                <a:spcPts val="0"/>
              </a:spcBef>
              <a:spcAft>
                <a:spcPts val="0"/>
              </a:spcAft>
              <a:buSzPts val="1600"/>
              <a:buNone/>
              <a:defRPr sz="2133"/>
            </a:lvl8pPr>
            <a:lvl9pPr lvl="8" algn="ctr" rtl="0">
              <a:spcBef>
                <a:spcPts val="0"/>
              </a:spcBef>
              <a:spcAft>
                <a:spcPts val="0"/>
              </a:spcAft>
              <a:buSzPts val="1600"/>
              <a:buNone/>
              <a:defRPr sz="2133"/>
            </a:lvl9pPr>
          </a:lstStyle>
          <a:p>
            <a:endParaRPr/>
          </a:p>
        </p:txBody>
      </p:sp>
    </p:spTree>
    <p:extLst>
      <p:ext uri="{BB962C8B-B14F-4D97-AF65-F5344CB8AC3E}">
        <p14:creationId xmlns:p14="http://schemas.microsoft.com/office/powerpoint/2010/main" val="37449885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5"/>
        <p:cNvGrpSpPr/>
        <p:nvPr/>
      </p:nvGrpSpPr>
      <p:grpSpPr>
        <a:xfrm>
          <a:off x="0" y="0"/>
          <a:ext cx="0" cy="0"/>
          <a:chOff x="0" y="0"/>
          <a:chExt cx="0" cy="0"/>
        </a:xfrm>
      </p:grpSpPr>
      <p:pic>
        <p:nvPicPr>
          <p:cNvPr id="26" name="Google Shape;26;p4"/>
          <p:cNvPicPr preferRelativeResize="0"/>
          <p:nvPr/>
        </p:nvPicPr>
        <p:blipFill>
          <a:blip r:embed="rId2">
            <a:alphaModFix/>
          </a:blip>
          <a:stretch>
            <a:fillRect/>
          </a:stretch>
        </p:blipFill>
        <p:spPr>
          <a:xfrm rot="619781">
            <a:off x="5892423" y="-3668635"/>
            <a:ext cx="6229671" cy="12992203"/>
          </a:xfrm>
          <a:prstGeom prst="rect">
            <a:avLst/>
          </a:prstGeom>
          <a:noFill/>
          <a:ln>
            <a:noFill/>
          </a:ln>
        </p:spPr>
      </p:pic>
      <p:pic>
        <p:nvPicPr>
          <p:cNvPr id="27" name="Google Shape;27;p4"/>
          <p:cNvPicPr preferRelativeResize="0"/>
          <p:nvPr/>
        </p:nvPicPr>
        <p:blipFill>
          <a:blip r:embed="rId3">
            <a:alphaModFix/>
          </a:blip>
          <a:stretch>
            <a:fillRect/>
          </a:stretch>
        </p:blipFill>
        <p:spPr>
          <a:xfrm rot="-2273951">
            <a:off x="8973671" y="-3764831"/>
            <a:ext cx="4518224" cy="9422891"/>
          </a:xfrm>
          <a:prstGeom prst="rect">
            <a:avLst/>
          </a:prstGeom>
          <a:noFill/>
          <a:ln>
            <a:noFill/>
          </a:ln>
        </p:spPr>
      </p:pic>
      <p:pic>
        <p:nvPicPr>
          <p:cNvPr id="28" name="Google Shape;28;p4"/>
          <p:cNvPicPr preferRelativeResize="0"/>
          <p:nvPr/>
        </p:nvPicPr>
        <p:blipFill>
          <a:blip r:embed="rId2">
            <a:alphaModFix/>
          </a:blip>
          <a:stretch>
            <a:fillRect/>
          </a:stretch>
        </p:blipFill>
        <p:spPr>
          <a:xfrm rot="619781">
            <a:off x="779823" y="-3668635"/>
            <a:ext cx="6229671" cy="12992203"/>
          </a:xfrm>
          <a:prstGeom prst="rect">
            <a:avLst/>
          </a:prstGeom>
          <a:noFill/>
          <a:ln>
            <a:noFill/>
          </a:ln>
        </p:spPr>
      </p:pic>
      <p:sp>
        <p:nvSpPr>
          <p:cNvPr id="29" name="Google Shape;29;p4"/>
          <p:cNvSpPr txBox="1">
            <a:spLocks noGrp="1"/>
          </p:cNvSpPr>
          <p:nvPr>
            <p:ph type="title"/>
          </p:nvPr>
        </p:nvSpPr>
        <p:spPr>
          <a:xfrm>
            <a:off x="828133" y="694967"/>
            <a:ext cx="10535600" cy="763600"/>
          </a:xfrm>
          <a:prstGeom prst="rect">
            <a:avLst/>
          </a:prstGeom>
        </p:spPr>
        <p:txBody>
          <a:bodyPr spcFirstLastPara="1" wrap="square" lIns="91425" tIns="91425" rIns="91425" bIns="91425" anchor="t"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
        <p:nvSpPr>
          <p:cNvPr id="30" name="Google Shape;30;p4"/>
          <p:cNvSpPr txBox="1">
            <a:spLocks noGrp="1"/>
          </p:cNvSpPr>
          <p:nvPr>
            <p:ph type="body" idx="1"/>
          </p:nvPr>
        </p:nvSpPr>
        <p:spPr>
          <a:xfrm>
            <a:off x="828133" y="1536633"/>
            <a:ext cx="10535600" cy="4555200"/>
          </a:xfrm>
          <a:prstGeom prst="rect">
            <a:avLst/>
          </a:prstGeom>
        </p:spPr>
        <p:txBody>
          <a:bodyPr spcFirstLastPara="1" wrap="square" lIns="91425" tIns="91425" rIns="91425" bIns="91425" anchor="t" anchorCtr="0">
            <a:noAutofit/>
          </a:bodyPr>
          <a:lstStyle>
            <a:lvl1pPr marL="609585" lvl="0" indent="-406390">
              <a:lnSpc>
                <a:spcPct val="100000"/>
              </a:lnSpc>
              <a:spcBef>
                <a:spcPts val="0"/>
              </a:spcBef>
              <a:spcAft>
                <a:spcPts val="0"/>
              </a:spcAft>
              <a:buSzPts val="1200"/>
              <a:buChar char="●"/>
              <a:defRPr/>
            </a:lvl1pPr>
            <a:lvl2pPr marL="1219170" lvl="1" indent="-406390">
              <a:lnSpc>
                <a:spcPct val="100000"/>
              </a:lnSpc>
              <a:spcBef>
                <a:spcPts val="0"/>
              </a:spcBef>
              <a:spcAft>
                <a:spcPts val="0"/>
              </a:spcAft>
              <a:buSzPts val="1200"/>
              <a:buChar char="○"/>
              <a:defRPr sz="1600"/>
            </a:lvl2pPr>
            <a:lvl3pPr marL="1828754" lvl="2" indent="-406390">
              <a:lnSpc>
                <a:spcPct val="100000"/>
              </a:lnSpc>
              <a:spcBef>
                <a:spcPts val="0"/>
              </a:spcBef>
              <a:spcAft>
                <a:spcPts val="0"/>
              </a:spcAft>
              <a:buSzPts val="1200"/>
              <a:buChar char="■"/>
              <a:defRPr sz="1600"/>
            </a:lvl3pPr>
            <a:lvl4pPr marL="2438339" lvl="3" indent="-406390">
              <a:lnSpc>
                <a:spcPct val="100000"/>
              </a:lnSpc>
              <a:spcBef>
                <a:spcPts val="0"/>
              </a:spcBef>
              <a:spcAft>
                <a:spcPts val="0"/>
              </a:spcAft>
              <a:buSzPts val="1200"/>
              <a:buChar char="●"/>
              <a:defRPr sz="1600"/>
            </a:lvl4pPr>
            <a:lvl5pPr marL="3047924" lvl="4" indent="-406390">
              <a:lnSpc>
                <a:spcPct val="100000"/>
              </a:lnSpc>
              <a:spcBef>
                <a:spcPts val="0"/>
              </a:spcBef>
              <a:spcAft>
                <a:spcPts val="0"/>
              </a:spcAft>
              <a:buSzPts val="1200"/>
              <a:buChar char="○"/>
              <a:defRPr sz="1600"/>
            </a:lvl5pPr>
            <a:lvl6pPr marL="3657509" lvl="5" indent="-406390">
              <a:lnSpc>
                <a:spcPct val="100000"/>
              </a:lnSpc>
              <a:spcBef>
                <a:spcPts val="0"/>
              </a:spcBef>
              <a:spcAft>
                <a:spcPts val="0"/>
              </a:spcAft>
              <a:buSzPts val="1200"/>
              <a:buChar char="■"/>
              <a:defRPr sz="1600"/>
            </a:lvl6pPr>
            <a:lvl7pPr marL="4267093" lvl="6" indent="-406390">
              <a:lnSpc>
                <a:spcPct val="100000"/>
              </a:lnSpc>
              <a:spcBef>
                <a:spcPts val="0"/>
              </a:spcBef>
              <a:spcAft>
                <a:spcPts val="0"/>
              </a:spcAft>
              <a:buSzPts val="1200"/>
              <a:buChar char="●"/>
              <a:defRPr sz="1600"/>
            </a:lvl7pPr>
            <a:lvl8pPr marL="4876678" lvl="7" indent="-406390">
              <a:lnSpc>
                <a:spcPct val="100000"/>
              </a:lnSpc>
              <a:spcBef>
                <a:spcPts val="0"/>
              </a:spcBef>
              <a:spcAft>
                <a:spcPts val="0"/>
              </a:spcAft>
              <a:buSzPts val="1200"/>
              <a:buChar char="○"/>
              <a:defRPr sz="1600"/>
            </a:lvl8pPr>
            <a:lvl9pPr marL="5486263" lvl="8" indent="-406390">
              <a:lnSpc>
                <a:spcPct val="100000"/>
              </a:lnSpc>
              <a:spcBef>
                <a:spcPts val="0"/>
              </a:spcBef>
              <a:spcAft>
                <a:spcPts val="0"/>
              </a:spcAft>
              <a:buSzPts val="1200"/>
              <a:buChar char="■"/>
              <a:defRPr sz="1600"/>
            </a:lvl9pPr>
          </a:lstStyle>
          <a:p>
            <a:endParaRPr/>
          </a:p>
        </p:txBody>
      </p:sp>
    </p:spTree>
    <p:extLst>
      <p:ext uri="{BB962C8B-B14F-4D97-AF65-F5344CB8AC3E}">
        <p14:creationId xmlns:p14="http://schemas.microsoft.com/office/powerpoint/2010/main" val="6466315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F158F-30B1-8A65-D282-99B70463ECA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C2E636B-6A0F-2272-FD9C-A5C8E59BBF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CDBFB5E-C2E2-80B5-FD14-D8A474DB42A1}"/>
              </a:ext>
            </a:extLst>
          </p:cNvPr>
          <p:cNvSpPr>
            <a:spLocks noGrp="1"/>
          </p:cNvSpPr>
          <p:nvPr>
            <p:ph type="dt" sz="half" idx="10"/>
          </p:nvPr>
        </p:nvSpPr>
        <p:spPr/>
        <p:txBody>
          <a:bodyPr/>
          <a:lstStyle/>
          <a:p>
            <a:fld id="{71B3409E-289A-CF4E-91BE-D421F602C007}" type="datetimeFigureOut">
              <a:rPr lang="en-GB" smtClean="0"/>
              <a:t>16/06/2025</a:t>
            </a:fld>
            <a:endParaRPr lang="en-GB"/>
          </a:p>
        </p:txBody>
      </p:sp>
      <p:sp>
        <p:nvSpPr>
          <p:cNvPr id="5" name="Footer Placeholder 4">
            <a:extLst>
              <a:ext uri="{FF2B5EF4-FFF2-40B4-BE49-F238E27FC236}">
                <a16:creationId xmlns:a16="http://schemas.microsoft.com/office/drawing/2014/main" id="{3FB680F9-1E62-C4F6-D1DB-0FE836A120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88C508F-ADAA-4FE7-D8A9-32B3BE33BC3E}"/>
              </a:ext>
            </a:extLst>
          </p:cNvPr>
          <p:cNvSpPr>
            <a:spLocks noGrp="1"/>
          </p:cNvSpPr>
          <p:nvPr>
            <p:ph type="sldNum" sz="quarter" idx="12"/>
          </p:nvPr>
        </p:nvSpPr>
        <p:spPr/>
        <p:txBody>
          <a:bodyPr/>
          <a:lstStyle/>
          <a:p>
            <a:fld id="{B6C02C66-B054-9043-8BF9-BE3FFB0F2326}" type="slidenum">
              <a:rPr lang="en-GB" smtClean="0"/>
              <a:t>‹#›</a:t>
            </a:fld>
            <a:endParaRPr lang="en-GB"/>
          </a:p>
        </p:txBody>
      </p:sp>
    </p:spTree>
    <p:extLst>
      <p:ext uri="{BB962C8B-B14F-4D97-AF65-F5344CB8AC3E}">
        <p14:creationId xmlns:p14="http://schemas.microsoft.com/office/powerpoint/2010/main" val="1468434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E9985-2EE4-4193-A3F8-71842056805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0731102-5F30-71C9-1202-0F32AFFDA53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F4B98C2-A327-90DC-B899-FC3A7AC77D8F}"/>
              </a:ext>
            </a:extLst>
          </p:cNvPr>
          <p:cNvSpPr>
            <a:spLocks noGrp="1"/>
          </p:cNvSpPr>
          <p:nvPr>
            <p:ph type="dt" sz="half" idx="10"/>
          </p:nvPr>
        </p:nvSpPr>
        <p:spPr/>
        <p:txBody>
          <a:bodyPr/>
          <a:lstStyle/>
          <a:p>
            <a:fld id="{71B3409E-289A-CF4E-91BE-D421F602C007}" type="datetimeFigureOut">
              <a:rPr lang="en-GB" smtClean="0"/>
              <a:t>16/06/2025</a:t>
            </a:fld>
            <a:endParaRPr lang="en-GB"/>
          </a:p>
        </p:txBody>
      </p:sp>
      <p:sp>
        <p:nvSpPr>
          <p:cNvPr id="5" name="Footer Placeholder 4">
            <a:extLst>
              <a:ext uri="{FF2B5EF4-FFF2-40B4-BE49-F238E27FC236}">
                <a16:creationId xmlns:a16="http://schemas.microsoft.com/office/drawing/2014/main" id="{E0BF153E-76C6-EE5C-9F82-CF830AB5452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A6C7F77-2361-D9FC-59D2-A20BCA4EED00}"/>
              </a:ext>
            </a:extLst>
          </p:cNvPr>
          <p:cNvSpPr>
            <a:spLocks noGrp="1"/>
          </p:cNvSpPr>
          <p:nvPr>
            <p:ph type="sldNum" sz="quarter" idx="12"/>
          </p:nvPr>
        </p:nvSpPr>
        <p:spPr/>
        <p:txBody>
          <a:bodyPr/>
          <a:lstStyle/>
          <a:p>
            <a:fld id="{B6C02C66-B054-9043-8BF9-BE3FFB0F2326}" type="slidenum">
              <a:rPr lang="en-GB" smtClean="0"/>
              <a:t>‹#›</a:t>
            </a:fld>
            <a:endParaRPr lang="en-GB"/>
          </a:p>
        </p:txBody>
      </p:sp>
    </p:spTree>
    <p:extLst>
      <p:ext uri="{BB962C8B-B14F-4D97-AF65-F5344CB8AC3E}">
        <p14:creationId xmlns:p14="http://schemas.microsoft.com/office/powerpoint/2010/main" val="3059082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51270-9846-6832-6E43-61EBC805689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5582B04-11B5-BCF6-3AB5-3C7431ACEF1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E52307F-A51C-F5A2-C867-80632164F52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7A9F048-6766-7E88-6F70-732EB533186A}"/>
              </a:ext>
            </a:extLst>
          </p:cNvPr>
          <p:cNvSpPr>
            <a:spLocks noGrp="1"/>
          </p:cNvSpPr>
          <p:nvPr>
            <p:ph type="dt" sz="half" idx="10"/>
          </p:nvPr>
        </p:nvSpPr>
        <p:spPr/>
        <p:txBody>
          <a:bodyPr/>
          <a:lstStyle/>
          <a:p>
            <a:fld id="{71B3409E-289A-CF4E-91BE-D421F602C007}" type="datetimeFigureOut">
              <a:rPr lang="en-GB" smtClean="0"/>
              <a:t>16/06/2025</a:t>
            </a:fld>
            <a:endParaRPr lang="en-GB"/>
          </a:p>
        </p:txBody>
      </p:sp>
      <p:sp>
        <p:nvSpPr>
          <p:cNvPr id="6" name="Footer Placeholder 5">
            <a:extLst>
              <a:ext uri="{FF2B5EF4-FFF2-40B4-BE49-F238E27FC236}">
                <a16:creationId xmlns:a16="http://schemas.microsoft.com/office/drawing/2014/main" id="{0A901FF3-E266-FB4D-B83C-4AA94C85CE6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6E6F3DF-8A89-EFD5-FC26-16D435B5BCD1}"/>
              </a:ext>
            </a:extLst>
          </p:cNvPr>
          <p:cNvSpPr>
            <a:spLocks noGrp="1"/>
          </p:cNvSpPr>
          <p:nvPr>
            <p:ph type="sldNum" sz="quarter" idx="12"/>
          </p:nvPr>
        </p:nvSpPr>
        <p:spPr/>
        <p:txBody>
          <a:bodyPr/>
          <a:lstStyle/>
          <a:p>
            <a:fld id="{B6C02C66-B054-9043-8BF9-BE3FFB0F2326}" type="slidenum">
              <a:rPr lang="en-GB" smtClean="0"/>
              <a:t>‹#›</a:t>
            </a:fld>
            <a:endParaRPr lang="en-GB"/>
          </a:p>
        </p:txBody>
      </p:sp>
    </p:spTree>
    <p:extLst>
      <p:ext uri="{BB962C8B-B14F-4D97-AF65-F5344CB8AC3E}">
        <p14:creationId xmlns:p14="http://schemas.microsoft.com/office/powerpoint/2010/main" val="2983933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5CCB3-56D9-C623-51BA-FB7EB5E1FC9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FFDE6AC-4CD5-A2A2-C238-3781E91F78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CCFFBA0-4775-702D-7F00-EFC43EE33A9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E41FFB1-F256-C09D-88C9-874A31BECEA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CCBA091-D5B8-AEA6-0EDA-8DB5EFEC68E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409F2A1-66E4-F183-B2B1-9B88D7471C02}"/>
              </a:ext>
            </a:extLst>
          </p:cNvPr>
          <p:cNvSpPr>
            <a:spLocks noGrp="1"/>
          </p:cNvSpPr>
          <p:nvPr>
            <p:ph type="dt" sz="half" idx="10"/>
          </p:nvPr>
        </p:nvSpPr>
        <p:spPr/>
        <p:txBody>
          <a:bodyPr/>
          <a:lstStyle/>
          <a:p>
            <a:fld id="{71B3409E-289A-CF4E-91BE-D421F602C007}" type="datetimeFigureOut">
              <a:rPr lang="en-GB" smtClean="0"/>
              <a:t>16/06/2025</a:t>
            </a:fld>
            <a:endParaRPr lang="en-GB"/>
          </a:p>
        </p:txBody>
      </p:sp>
      <p:sp>
        <p:nvSpPr>
          <p:cNvPr id="8" name="Footer Placeholder 7">
            <a:extLst>
              <a:ext uri="{FF2B5EF4-FFF2-40B4-BE49-F238E27FC236}">
                <a16:creationId xmlns:a16="http://schemas.microsoft.com/office/drawing/2014/main" id="{D6495A92-ADF0-FAE5-09E7-1DBAC7F9FA7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FCD9A2D-0814-7A26-6C15-5291864325E0}"/>
              </a:ext>
            </a:extLst>
          </p:cNvPr>
          <p:cNvSpPr>
            <a:spLocks noGrp="1"/>
          </p:cNvSpPr>
          <p:nvPr>
            <p:ph type="sldNum" sz="quarter" idx="12"/>
          </p:nvPr>
        </p:nvSpPr>
        <p:spPr/>
        <p:txBody>
          <a:bodyPr/>
          <a:lstStyle/>
          <a:p>
            <a:fld id="{B6C02C66-B054-9043-8BF9-BE3FFB0F2326}" type="slidenum">
              <a:rPr lang="en-GB" smtClean="0"/>
              <a:t>‹#›</a:t>
            </a:fld>
            <a:endParaRPr lang="en-GB"/>
          </a:p>
        </p:txBody>
      </p:sp>
    </p:spTree>
    <p:extLst>
      <p:ext uri="{BB962C8B-B14F-4D97-AF65-F5344CB8AC3E}">
        <p14:creationId xmlns:p14="http://schemas.microsoft.com/office/powerpoint/2010/main" val="3846675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AEB89-7CE1-AC21-40D4-79059B38871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146528D-04D0-6DB1-1FC7-5597D00C71D9}"/>
              </a:ext>
            </a:extLst>
          </p:cNvPr>
          <p:cNvSpPr>
            <a:spLocks noGrp="1"/>
          </p:cNvSpPr>
          <p:nvPr>
            <p:ph type="dt" sz="half" idx="10"/>
          </p:nvPr>
        </p:nvSpPr>
        <p:spPr/>
        <p:txBody>
          <a:bodyPr/>
          <a:lstStyle/>
          <a:p>
            <a:fld id="{71B3409E-289A-CF4E-91BE-D421F602C007}" type="datetimeFigureOut">
              <a:rPr lang="en-GB" smtClean="0"/>
              <a:t>16/06/2025</a:t>
            </a:fld>
            <a:endParaRPr lang="en-GB"/>
          </a:p>
        </p:txBody>
      </p:sp>
      <p:sp>
        <p:nvSpPr>
          <p:cNvPr id="4" name="Footer Placeholder 3">
            <a:extLst>
              <a:ext uri="{FF2B5EF4-FFF2-40B4-BE49-F238E27FC236}">
                <a16:creationId xmlns:a16="http://schemas.microsoft.com/office/drawing/2014/main" id="{51D8C467-9311-5808-3D2C-F34FACD169D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B2350FD-199C-7056-7B14-96FDAC3D884C}"/>
              </a:ext>
            </a:extLst>
          </p:cNvPr>
          <p:cNvSpPr>
            <a:spLocks noGrp="1"/>
          </p:cNvSpPr>
          <p:nvPr>
            <p:ph type="sldNum" sz="quarter" idx="12"/>
          </p:nvPr>
        </p:nvSpPr>
        <p:spPr/>
        <p:txBody>
          <a:bodyPr/>
          <a:lstStyle/>
          <a:p>
            <a:fld id="{B6C02C66-B054-9043-8BF9-BE3FFB0F2326}" type="slidenum">
              <a:rPr lang="en-GB" smtClean="0"/>
              <a:t>‹#›</a:t>
            </a:fld>
            <a:endParaRPr lang="en-GB"/>
          </a:p>
        </p:txBody>
      </p:sp>
    </p:spTree>
    <p:extLst>
      <p:ext uri="{BB962C8B-B14F-4D97-AF65-F5344CB8AC3E}">
        <p14:creationId xmlns:p14="http://schemas.microsoft.com/office/powerpoint/2010/main" val="32740275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FA596D5-9835-770B-61EF-71D493EFAC31}"/>
              </a:ext>
            </a:extLst>
          </p:cNvPr>
          <p:cNvSpPr>
            <a:spLocks noGrp="1"/>
          </p:cNvSpPr>
          <p:nvPr>
            <p:ph type="dt" sz="half" idx="10"/>
          </p:nvPr>
        </p:nvSpPr>
        <p:spPr/>
        <p:txBody>
          <a:bodyPr/>
          <a:lstStyle/>
          <a:p>
            <a:fld id="{71B3409E-289A-CF4E-91BE-D421F602C007}" type="datetimeFigureOut">
              <a:rPr lang="en-GB" smtClean="0"/>
              <a:t>16/06/2025</a:t>
            </a:fld>
            <a:endParaRPr lang="en-GB"/>
          </a:p>
        </p:txBody>
      </p:sp>
      <p:sp>
        <p:nvSpPr>
          <p:cNvPr id="3" name="Footer Placeholder 2">
            <a:extLst>
              <a:ext uri="{FF2B5EF4-FFF2-40B4-BE49-F238E27FC236}">
                <a16:creationId xmlns:a16="http://schemas.microsoft.com/office/drawing/2014/main" id="{2F58D51A-8D3A-DE9A-BB74-2059BF16A3E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32D1906-46A8-5AFD-178E-476033C41EC2}"/>
              </a:ext>
            </a:extLst>
          </p:cNvPr>
          <p:cNvSpPr>
            <a:spLocks noGrp="1"/>
          </p:cNvSpPr>
          <p:nvPr>
            <p:ph type="sldNum" sz="quarter" idx="12"/>
          </p:nvPr>
        </p:nvSpPr>
        <p:spPr/>
        <p:txBody>
          <a:bodyPr/>
          <a:lstStyle/>
          <a:p>
            <a:fld id="{B6C02C66-B054-9043-8BF9-BE3FFB0F2326}" type="slidenum">
              <a:rPr lang="en-GB" smtClean="0"/>
              <a:t>‹#›</a:t>
            </a:fld>
            <a:endParaRPr lang="en-GB"/>
          </a:p>
        </p:txBody>
      </p:sp>
    </p:spTree>
    <p:extLst>
      <p:ext uri="{BB962C8B-B14F-4D97-AF65-F5344CB8AC3E}">
        <p14:creationId xmlns:p14="http://schemas.microsoft.com/office/powerpoint/2010/main" val="5019531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22247D-8106-CD8D-C19F-4758BE6DD2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FAB7974-646C-F6BB-AA2B-504DCCC2731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7D6142E-16AE-ECB6-BC12-D7A876A53A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7189EA1-2A95-1A98-EE30-582016A8E6CB}"/>
              </a:ext>
            </a:extLst>
          </p:cNvPr>
          <p:cNvSpPr>
            <a:spLocks noGrp="1"/>
          </p:cNvSpPr>
          <p:nvPr>
            <p:ph type="dt" sz="half" idx="10"/>
          </p:nvPr>
        </p:nvSpPr>
        <p:spPr/>
        <p:txBody>
          <a:bodyPr/>
          <a:lstStyle/>
          <a:p>
            <a:fld id="{71B3409E-289A-CF4E-91BE-D421F602C007}" type="datetimeFigureOut">
              <a:rPr lang="en-GB" smtClean="0"/>
              <a:t>16/06/2025</a:t>
            </a:fld>
            <a:endParaRPr lang="en-GB"/>
          </a:p>
        </p:txBody>
      </p:sp>
      <p:sp>
        <p:nvSpPr>
          <p:cNvPr id="6" name="Footer Placeholder 5">
            <a:extLst>
              <a:ext uri="{FF2B5EF4-FFF2-40B4-BE49-F238E27FC236}">
                <a16:creationId xmlns:a16="http://schemas.microsoft.com/office/drawing/2014/main" id="{4BF6031B-A0A7-282D-9ADD-5BFB52FCDBA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517F293-A805-3D73-301F-F6B5EE33265D}"/>
              </a:ext>
            </a:extLst>
          </p:cNvPr>
          <p:cNvSpPr>
            <a:spLocks noGrp="1"/>
          </p:cNvSpPr>
          <p:nvPr>
            <p:ph type="sldNum" sz="quarter" idx="12"/>
          </p:nvPr>
        </p:nvSpPr>
        <p:spPr/>
        <p:txBody>
          <a:bodyPr/>
          <a:lstStyle/>
          <a:p>
            <a:fld id="{B6C02C66-B054-9043-8BF9-BE3FFB0F2326}" type="slidenum">
              <a:rPr lang="en-GB" smtClean="0"/>
              <a:t>‹#›</a:t>
            </a:fld>
            <a:endParaRPr lang="en-GB"/>
          </a:p>
        </p:txBody>
      </p:sp>
    </p:spTree>
    <p:extLst>
      <p:ext uri="{BB962C8B-B14F-4D97-AF65-F5344CB8AC3E}">
        <p14:creationId xmlns:p14="http://schemas.microsoft.com/office/powerpoint/2010/main" val="2851511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4447F-474C-1113-757D-15690BCE62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BE7B74D-1B3F-244B-1DA2-5D6D963980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307A547-F292-7EFB-71C3-3DD72CB987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A0CCF7C-6BCB-23A7-C8EC-8961668C0714}"/>
              </a:ext>
            </a:extLst>
          </p:cNvPr>
          <p:cNvSpPr>
            <a:spLocks noGrp="1"/>
          </p:cNvSpPr>
          <p:nvPr>
            <p:ph type="dt" sz="half" idx="10"/>
          </p:nvPr>
        </p:nvSpPr>
        <p:spPr/>
        <p:txBody>
          <a:bodyPr/>
          <a:lstStyle/>
          <a:p>
            <a:fld id="{71B3409E-289A-CF4E-91BE-D421F602C007}" type="datetimeFigureOut">
              <a:rPr lang="en-GB" smtClean="0"/>
              <a:t>16/06/2025</a:t>
            </a:fld>
            <a:endParaRPr lang="en-GB"/>
          </a:p>
        </p:txBody>
      </p:sp>
      <p:sp>
        <p:nvSpPr>
          <p:cNvPr id="6" name="Footer Placeholder 5">
            <a:extLst>
              <a:ext uri="{FF2B5EF4-FFF2-40B4-BE49-F238E27FC236}">
                <a16:creationId xmlns:a16="http://schemas.microsoft.com/office/drawing/2014/main" id="{D9FF047E-8F5C-33DF-6C5C-A20CF569EB1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CB81D75-89F0-EBE3-3F00-564029B81B64}"/>
              </a:ext>
            </a:extLst>
          </p:cNvPr>
          <p:cNvSpPr>
            <a:spLocks noGrp="1"/>
          </p:cNvSpPr>
          <p:nvPr>
            <p:ph type="sldNum" sz="quarter" idx="12"/>
          </p:nvPr>
        </p:nvSpPr>
        <p:spPr/>
        <p:txBody>
          <a:bodyPr/>
          <a:lstStyle/>
          <a:p>
            <a:fld id="{B6C02C66-B054-9043-8BF9-BE3FFB0F2326}" type="slidenum">
              <a:rPr lang="en-GB" smtClean="0"/>
              <a:t>‹#›</a:t>
            </a:fld>
            <a:endParaRPr lang="en-GB"/>
          </a:p>
        </p:txBody>
      </p:sp>
    </p:spTree>
    <p:extLst>
      <p:ext uri="{BB962C8B-B14F-4D97-AF65-F5344CB8AC3E}">
        <p14:creationId xmlns:p14="http://schemas.microsoft.com/office/powerpoint/2010/main" val="3102974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118BB56-A9FE-88B2-EBCB-1B264642E4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6F7C8C0-0C01-671A-B2DB-147EE390AC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45A8B41-EFBF-03A9-7AB2-FD86815A13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1B3409E-289A-CF4E-91BE-D421F602C007}" type="datetimeFigureOut">
              <a:rPr lang="en-GB" smtClean="0"/>
              <a:t>16/06/2025</a:t>
            </a:fld>
            <a:endParaRPr lang="en-GB"/>
          </a:p>
        </p:txBody>
      </p:sp>
      <p:sp>
        <p:nvSpPr>
          <p:cNvPr id="5" name="Footer Placeholder 4">
            <a:extLst>
              <a:ext uri="{FF2B5EF4-FFF2-40B4-BE49-F238E27FC236}">
                <a16:creationId xmlns:a16="http://schemas.microsoft.com/office/drawing/2014/main" id="{55E7E738-7C1A-A1F6-CA04-7106914429F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FA8A7D60-E8B9-9A0F-8AA4-D28B1BA590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6C02C66-B054-9043-8BF9-BE3FFB0F2326}" type="slidenum">
              <a:rPr lang="en-GB" smtClean="0"/>
              <a:t>‹#›</a:t>
            </a:fld>
            <a:endParaRPr lang="en-GB"/>
          </a:p>
        </p:txBody>
      </p:sp>
    </p:spTree>
    <p:extLst>
      <p:ext uri="{BB962C8B-B14F-4D97-AF65-F5344CB8AC3E}">
        <p14:creationId xmlns:p14="http://schemas.microsoft.com/office/powerpoint/2010/main" val="32917457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microsoft.com/office/2007/relationships/hdphoto" Target="../media/hdphoto2.wdp"/><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8" Type="http://schemas.openxmlformats.org/officeDocument/2006/relationships/hyperlink" Target="https://speechprocessingbook.aalto.fi/Representations/Short-time_analysis.html" TargetMode="External"/><Relationship Id="rId3" Type="http://schemas.openxmlformats.org/officeDocument/2006/relationships/hyperlink" Target="https://www.statista.com/statistics/871513/worldwide-data-created" TargetMode="External"/><Relationship Id="rId7" Type="http://schemas.openxmlformats.org/officeDocument/2006/relationships/hyperlink" Target="https://www.nature.com/articles/s41598-023-43172-0" TargetMode="External"/><Relationship Id="rId2" Type="http://schemas.openxmlformats.org/officeDocument/2006/relationships/notesSlide" Target="../notesSlides/notesSlide19.xml"/><Relationship Id="rId1" Type="http://schemas.openxmlformats.org/officeDocument/2006/relationships/slideLayout" Target="../slideLayouts/slideLayout14.xml"/><Relationship Id="rId6" Type="http://schemas.openxmlformats.org/officeDocument/2006/relationships/hyperlink" Target="https://github.com/hasindu2008/squigulator" TargetMode="External"/><Relationship Id="rId5" Type="http://schemas.openxmlformats.org/officeDocument/2006/relationships/hyperlink" Target="https://www.youtube.com/watch?v=RcP85JHLmnI" TargetMode="External"/><Relationship Id="rId10" Type="http://schemas.openxmlformats.org/officeDocument/2006/relationships/hyperlink" Target="https://www.biorxiv.org/content/10.1101/2024.11.13.623402v1.full.pdf" TargetMode="External"/><Relationship Id="rId4" Type="http://schemas.openxmlformats.org/officeDocument/2006/relationships/hyperlink" Target="https://www.biologyonline.com/dictionary/single-stranded-dna" TargetMode="External"/><Relationship Id="rId9" Type="http://schemas.openxmlformats.org/officeDocument/2006/relationships/hyperlink" Target="https://sooftware.io/conformer/"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white background with text and a dna chain&#10;&#10;AI-generated content may be incorrect.">
            <a:extLst>
              <a:ext uri="{FF2B5EF4-FFF2-40B4-BE49-F238E27FC236}">
                <a16:creationId xmlns:a16="http://schemas.microsoft.com/office/drawing/2014/main" id="{39EA1B82-5231-F002-C00B-EB0C27FE8734}"/>
              </a:ext>
            </a:extLst>
          </p:cNvPr>
          <p:cNvPicPr>
            <a:picLocks noChangeAspect="1"/>
          </p:cNvPicPr>
          <p:nvPr/>
        </p:nvPicPr>
        <p:blipFill>
          <a:blip r:embed="rId2"/>
          <a:stretch>
            <a:fillRect/>
          </a:stretch>
        </p:blipFill>
        <p:spPr>
          <a:xfrm>
            <a:off x="0" y="-1"/>
            <a:ext cx="12191999" cy="6891637"/>
          </a:xfrm>
          <a:prstGeom prst="rect">
            <a:avLst/>
          </a:prstGeom>
        </p:spPr>
      </p:pic>
    </p:spTree>
    <p:extLst>
      <p:ext uri="{BB962C8B-B14F-4D97-AF65-F5344CB8AC3E}">
        <p14:creationId xmlns:p14="http://schemas.microsoft.com/office/powerpoint/2010/main" val="6148346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8A5489-8113-92AB-8D88-6A250C9F9129}"/>
            </a:ext>
          </a:extLst>
        </p:cNvPr>
        <p:cNvGrpSpPr/>
        <p:nvPr/>
      </p:nvGrpSpPr>
      <p:grpSpPr>
        <a:xfrm>
          <a:off x="0" y="0"/>
          <a:ext cx="0" cy="0"/>
          <a:chOff x="0" y="0"/>
          <a:chExt cx="0" cy="0"/>
        </a:xfrm>
      </p:grpSpPr>
      <p:pic>
        <p:nvPicPr>
          <p:cNvPr id="26" name="Picture 25">
            <a:extLst>
              <a:ext uri="{FF2B5EF4-FFF2-40B4-BE49-F238E27FC236}">
                <a16:creationId xmlns:a16="http://schemas.microsoft.com/office/drawing/2014/main" id="{7BCC70DA-1441-2F26-1232-AFD0144F4336}"/>
              </a:ext>
            </a:extLst>
          </p:cNvPr>
          <p:cNvPicPr>
            <a:picLocks noChangeAspect="1"/>
          </p:cNvPicPr>
          <p:nvPr/>
        </p:nvPicPr>
        <p:blipFill>
          <a:blip r:embed="rId3"/>
          <a:stretch>
            <a:fillRect/>
          </a:stretch>
        </p:blipFill>
        <p:spPr>
          <a:xfrm>
            <a:off x="3031064" y="2705556"/>
            <a:ext cx="6129867" cy="3454400"/>
          </a:xfrm>
          <a:prstGeom prst="rect">
            <a:avLst/>
          </a:prstGeom>
        </p:spPr>
      </p:pic>
      <p:sp>
        <p:nvSpPr>
          <p:cNvPr id="27" name="TextBox 26">
            <a:extLst>
              <a:ext uri="{FF2B5EF4-FFF2-40B4-BE49-F238E27FC236}">
                <a16:creationId xmlns:a16="http://schemas.microsoft.com/office/drawing/2014/main" id="{E77B5697-EE34-6AED-94A6-A6E8464769D6}"/>
              </a:ext>
            </a:extLst>
          </p:cNvPr>
          <p:cNvSpPr txBox="1"/>
          <p:nvPr/>
        </p:nvSpPr>
        <p:spPr>
          <a:xfrm>
            <a:off x="3518353" y="6300989"/>
            <a:ext cx="5155288" cy="307777"/>
          </a:xfrm>
          <a:prstGeom prst="rect">
            <a:avLst/>
          </a:prstGeom>
          <a:noFill/>
        </p:spPr>
        <p:txBody>
          <a:bodyPr wrap="square" rtlCol="0">
            <a:spAutoFit/>
          </a:bodyPr>
          <a:lstStyle/>
          <a:p>
            <a:pPr fontAlgn="base">
              <a:spcAft>
                <a:spcPts val="500"/>
              </a:spcAft>
            </a:pPr>
            <a:r>
              <a:rPr lang="en-US" sz="1400" b="1" dirty="0">
                <a:solidFill>
                  <a:srgbClr val="0F2741"/>
                </a:solidFill>
                <a:latin typeface="Open Sans" panose="020B0606030504020204" pitchFamily="34" charset="0"/>
              </a:rPr>
              <a:t>Nanopore Minion DNA Sequencing [3]</a:t>
            </a:r>
          </a:p>
        </p:txBody>
      </p:sp>
      <p:pic>
        <p:nvPicPr>
          <p:cNvPr id="30" name="Picture 29">
            <a:extLst>
              <a:ext uri="{FF2B5EF4-FFF2-40B4-BE49-F238E27FC236}">
                <a16:creationId xmlns:a16="http://schemas.microsoft.com/office/drawing/2014/main" id="{29711C67-5C4E-2F05-9E9A-A1F685AACD9A}"/>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7533" b="96234" l="9738" r="89888">
                        <a14:foregroundMark x1="57678" y1="10546" x2="46067" y2="7721"/>
                        <a14:foregroundMark x1="40449" y1="89642" x2="52060" y2="90019"/>
                        <a14:foregroundMark x1="60300" y1="92844" x2="60300" y2="96234"/>
                      </a14:backgroundRemoval>
                    </a14:imgEffect>
                  </a14:imgLayer>
                </a14:imgProps>
              </a:ext>
            </a:extLst>
          </a:blip>
          <a:stretch>
            <a:fillRect/>
          </a:stretch>
        </p:blipFill>
        <p:spPr>
          <a:xfrm>
            <a:off x="5661000" y="86047"/>
            <a:ext cx="870001" cy="1733461"/>
          </a:xfrm>
          <a:prstGeom prst="rect">
            <a:avLst/>
          </a:prstGeom>
        </p:spPr>
      </p:pic>
      <p:sp>
        <p:nvSpPr>
          <p:cNvPr id="31" name="TextBox 30">
            <a:extLst>
              <a:ext uri="{FF2B5EF4-FFF2-40B4-BE49-F238E27FC236}">
                <a16:creationId xmlns:a16="http://schemas.microsoft.com/office/drawing/2014/main" id="{4560D086-2DF7-F044-680B-2DC55FB71E8B}"/>
              </a:ext>
            </a:extLst>
          </p:cNvPr>
          <p:cNvSpPr txBox="1"/>
          <p:nvPr/>
        </p:nvSpPr>
        <p:spPr>
          <a:xfrm>
            <a:off x="4880347" y="1822716"/>
            <a:ext cx="2431303" cy="307777"/>
          </a:xfrm>
          <a:prstGeom prst="rect">
            <a:avLst/>
          </a:prstGeom>
          <a:noFill/>
        </p:spPr>
        <p:txBody>
          <a:bodyPr wrap="square" rtlCol="0">
            <a:spAutoFit/>
          </a:bodyPr>
          <a:lstStyle/>
          <a:p>
            <a:pPr fontAlgn="base">
              <a:spcAft>
                <a:spcPts val="500"/>
              </a:spcAft>
            </a:pPr>
            <a:r>
              <a:rPr lang="en-US" sz="1400" b="1" dirty="0">
                <a:solidFill>
                  <a:srgbClr val="0F2741"/>
                </a:solidFill>
                <a:latin typeface="Open Sans" panose="020B0606030504020204" pitchFamily="34" charset="0"/>
              </a:rPr>
              <a:t>Single Stranded DNA [2] </a:t>
            </a:r>
          </a:p>
        </p:txBody>
      </p:sp>
      <p:cxnSp>
        <p:nvCxnSpPr>
          <p:cNvPr id="33" name="Straight Arrow Connector 32">
            <a:extLst>
              <a:ext uri="{FF2B5EF4-FFF2-40B4-BE49-F238E27FC236}">
                <a16:creationId xmlns:a16="http://schemas.microsoft.com/office/drawing/2014/main" id="{078B396A-A992-715A-CAD8-F4695C88E151}"/>
              </a:ext>
            </a:extLst>
          </p:cNvPr>
          <p:cNvCxnSpPr>
            <a:stCxn id="31" idx="2"/>
          </p:cNvCxnSpPr>
          <p:nvPr/>
        </p:nvCxnSpPr>
        <p:spPr>
          <a:xfrm flipH="1">
            <a:off x="6095998" y="2130493"/>
            <a:ext cx="1" cy="43403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4286414182"/>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3CC76-8435-BEE5-D283-BF38BEACA088}"/>
            </a:ext>
          </a:extLst>
        </p:cNvPr>
        <p:cNvGrpSpPr/>
        <p:nvPr/>
      </p:nvGrpSpPr>
      <p:grpSpPr>
        <a:xfrm>
          <a:off x="0" y="0"/>
          <a:ext cx="0" cy="0"/>
          <a:chOff x="0" y="0"/>
          <a:chExt cx="0" cy="0"/>
        </a:xfrm>
      </p:grpSpPr>
      <p:pic>
        <p:nvPicPr>
          <p:cNvPr id="26" name="Picture 25">
            <a:extLst>
              <a:ext uri="{FF2B5EF4-FFF2-40B4-BE49-F238E27FC236}">
                <a16:creationId xmlns:a16="http://schemas.microsoft.com/office/drawing/2014/main" id="{473F4BB2-B80F-E90F-AF28-55A59DA09E61}"/>
              </a:ext>
            </a:extLst>
          </p:cNvPr>
          <p:cNvPicPr>
            <a:picLocks noChangeAspect="1"/>
          </p:cNvPicPr>
          <p:nvPr/>
        </p:nvPicPr>
        <p:blipFill>
          <a:blip r:embed="rId3"/>
          <a:stretch>
            <a:fillRect/>
          </a:stretch>
        </p:blipFill>
        <p:spPr>
          <a:xfrm>
            <a:off x="3945692" y="113004"/>
            <a:ext cx="4300617" cy="2423552"/>
          </a:xfrm>
          <a:prstGeom prst="rect">
            <a:avLst/>
          </a:prstGeom>
        </p:spPr>
      </p:pic>
      <p:sp>
        <p:nvSpPr>
          <p:cNvPr id="27" name="TextBox 26">
            <a:extLst>
              <a:ext uri="{FF2B5EF4-FFF2-40B4-BE49-F238E27FC236}">
                <a16:creationId xmlns:a16="http://schemas.microsoft.com/office/drawing/2014/main" id="{B00333AA-047C-373C-0598-679F813FFE5F}"/>
              </a:ext>
            </a:extLst>
          </p:cNvPr>
          <p:cNvSpPr txBox="1"/>
          <p:nvPr/>
        </p:nvSpPr>
        <p:spPr>
          <a:xfrm>
            <a:off x="4213189" y="2617106"/>
            <a:ext cx="3765623" cy="256545"/>
          </a:xfrm>
          <a:prstGeom prst="rect">
            <a:avLst/>
          </a:prstGeom>
          <a:noFill/>
        </p:spPr>
        <p:txBody>
          <a:bodyPr wrap="square" rtlCol="0">
            <a:spAutoFit/>
          </a:bodyPr>
          <a:lstStyle/>
          <a:p>
            <a:pPr fontAlgn="base">
              <a:spcAft>
                <a:spcPts val="500"/>
              </a:spcAft>
            </a:pPr>
            <a:r>
              <a:rPr lang="en-US" sz="1067" b="1" dirty="0">
                <a:solidFill>
                  <a:srgbClr val="0F2741"/>
                </a:solidFill>
                <a:latin typeface="Open Sans" panose="020B0606030504020204" pitchFamily="34" charset="0"/>
              </a:rPr>
              <a:t>Nanopore Minion DNA Sequencing [3]</a:t>
            </a:r>
          </a:p>
        </p:txBody>
      </p:sp>
      <p:cxnSp>
        <p:nvCxnSpPr>
          <p:cNvPr id="3" name="Straight Arrow Connector 2">
            <a:extLst>
              <a:ext uri="{FF2B5EF4-FFF2-40B4-BE49-F238E27FC236}">
                <a16:creationId xmlns:a16="http://schemas.microsoft.com/office/drawing/2014/main" id="{6A738126-9D2F-5A7E-1E00-B1BC4374B370}"/>
              </a:ext>
            </a:extLst>
          </p:cNvPr>
          <p:cNvCxnSpPr>
            <a:cxnSpLocks/>
            <a:stCxn id="27" idx="2"/>
          </p:cNvCxnSpPr>
          <p:nvPr/>
        </p:nvCxnSpPr>
        <p:spPr>
          <a:xfrm flipH="1">
            <a:off x="6096000" y="2873651"/>
            <a:ext cx="1" cy="107998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pic>
        <p:nvPicPr>
          <p:cNvPr id="9220" name="Picture 4" descr="Relationship between DNA sequence and Nanopore raw data">
            <a:extLst>
              <a:ext uri="{FF2B5EF4-FFF2-40B4-BE49-F238E27FC236}">
                <a16:creationId xmlns:a16="http://schemas.microsoft.com/office/drawing/2014/main" id="{6F5462DF-C770-D331-C5B3-74AB077D8F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63108" y="4077041"/>
            <a:ext cx="5665784" cy="205483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D51DCC4A-F093-129B-8943-7AE7BAEFF70B}"/>
              </a:ext>
            </a:extLst>
          </p:cNvPr>
          <p:cNvSpPr txBox="1"/>
          <p:nvPr/>
        </p:nvSpPr>
        <p:spPr>
          <a:xfrm>
            <a:off x="3687673" y="6255274"/>
            <a:ext cx="4790673" cy="502573"/>
          </a:xfrm>
          <a:prstGeom prst="rect">
            <a:avLst/>
          </a:prstGeom>
          <a:noFill/>
        </p:spPr>
        <p:txBody>
          <a:bodyPr wrap="square" rtlCol="0">
            <a:spAutoFit/>
          </a:bodyPr>
          <a:lstStyle/>
          <a:p>
            <a:pPr fontAlgn="base">
              <a:spcAft>
                <a:spcPts val="500"/>
              </a:spcAft>
            </a:pPr>
            <a:r>
              <a:rPr lang="en-US" sz="1333" b="1" dirty="0">
                <a:solidFill>
                  <a:srgbClr val="333332"/>
                </a:solidFill>
                <a:latin typeface="Open Sans" panose="020B0606030504020204" pitchFamily="34" charset="0"/>
                <a:ea typeface="Open Sans" panose="020B0606030504020204" pitchFamily="34" charset="0"/>
                <a:cs typeface="Open Sans" panose="020B0606030504020204" pitchFamily="34" charset="0"/>
              </a:rPr>
              <a:t>Example relationship between DNA sequence and Nanopore raw data [4]</a:t>
            </a:r>
            <a:endParaRPr lang="en-US" sz="1067" b="1" dirty="0">
              <a:solidFill>
                <a:srgbClr val="0F274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1656316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33E3D-AE51-5E3E-5358-95103BFBA5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38FED8-A179-3267-C3C5-B1E7B8B0C8B4}"/>
              </a:ext>
            </a:extLst>
          </p:cNvPr>
          <p:cNvSpPr>
            <a:spLocks noGrp="1"/>
          </p:cNvSpPr>
          <p:nvPr>
            <p:ph type="title"/>
          </p:nvPr>
        </p:nvSpPr>
        <p:spPr>
          <a:xfrm>
            <a:off x="4301256" y="657029"/>
            <a:ext cx="3589488" cy="763600"/>
          </a:xfrm>
        </p:spPr>
        <p:txBody>
          <a:bodyPr/>
          <a:lstStyle/>
          <a:p>
            <a:r>
              <a:rPr lang="en-US" dirty="0"/>
              <a:t>The Problem</a:t>
            </a:r>
          </a:p>
        </p:txBody>
      </p:sp>
      <p:graphicFrame>
        <p:nvGraphicFramePr>
          <p:cNvPr id="13" name="Table 12">
            <a:extLst>
              <a:ext uri="{FF2B5EF4-FFF2-40B4-BE49-F238E27FC236}">
                <a16:creationId xmlns:a16="http://schemas.microsoft.com/office/drawing/2014/main" id="{40C56329-DE76-937A-7C07-855F564045E6}"/>
              </a:ext>
            </a:extLst>
          </p:cNvPr>
          <p:cNvGraphicFramePr>
            <a:graphicFrameLocks noGrp="1"/>
          </p:cNvGraphicFramePr>
          <p:nvPr/>
        </p:nvGraphicFramePr>
        <p:xfrm>
          <a:off x="3391666" y="5181661"/>
          <a:ext cx="753389" cy="382752"/>
        </p:xfrm>
        <a:graphic>
          <a:graphicData uri="http://schemas.openxmlformats.org/drawingml/2006/table">
            <a:tbl>
              <a:tblPr firstRow="1" bandRow="1"/>
              <a:tblGrid>
                <a:gridCol w="753389">
                  <a:extLst>
                    <a:ext uri="{9D8B030D-6E8A-4147-A177-3AD203B41FA5}">
                      <a16:colId xmlns:a16="http://schemas.microsoft.com/office/drawing/2014/main" val="3443096232"/>
                    </a:ext>
                  </a:extLst>
                </a:gridCol>
              </a:tblGrid>
              <a:tr h="382752">
                <a:tc>
                  <a:txBody>
                    <a:bodyPr/>
                    <a:lstStyle/>
                    <a:p>
                      <a:pPr algn="ctr"/>
                      <a:r>
                        <a:rPr lang="en-GB" sz="1300" dirty="0"/>
                        <a:t>GC</a:t>
                      </a:r>
                    </a:p>
                  </a:txBody>
                  <a:tcPr marL="121920" marR="121920" marT="60960" marB="60960">
                    <a:solidFill>
                      <a:srgbClr val="F49DF0"/>
                    </a:solidFill>
                  </a:tcPr>
                </a:tc>
                <a:extLst>
                  <a:ext uri="{0D108BD9-81ED-4DB2-BD59-A6C34878D82A}">
                    <a16:rowId xmlns:a16="http://schemas.microsoft.com/office/drawing/2014/main" val="2175260963"/>
                  </a:ext>
                </a:extLst>
              </a:tr>
            </a:tbl>
          </a:graphicData>
        </a:graphic>
      </p:graphicFrame>
      <p:graphicFrame>
        <p:nvGraphicFramePr>
          <p:cNvPr id="14" name="Table 13">
            <a:extLst>
              <a:ext uri="{FF2B5EF4-FFF2-40B4-BE49-F238E27FC236}">
                <a16:creationId xmlns:a16="http://schemas.microsoft.com/office/drawing/2014/main" id="{3DC3A37A-07F5-0E2C-2732-FA5D182845FD}"/>
              </a:ext>
            </a:extLst>
          </p:cNvPr>
          <p:cNvGraphicFramePr>
            <a:graphicFrameLocks noGrp="1"/>
          </p:cNvGraphicFramePr>
          <p:nvPr/>
        </p:nvGraphicFramePr>
        <p:xfrm>
          <a:off x="5338654" y="5208752"/>
          <a:ext cx="753389" cy="382752"/>
        </p:xfrm>
        <a:graphic>
          <a:graphicData uri="http://schemas.openxmlformats.org/drawingml/2006/table">
            <a:tbl>
              <a:tblPr firstRow="1" bandRow="1"/>
              <a:tblGrid>
                <a:gridCol w="753389">
                  <a:extLst>
                    <a:ext uri="{9D8B030D-6E8A-4147-A177-3AD203B41FA5}">
                      <a16:colId xmlns:a16="http://schemas.microsoft.com/office/drawing/2014/main" val="3443096232"/>
                    </a:ext>
                  </a:extLst>
                </a:gridCol>
              </a:tblGrid>
              <a:tr h="382752">
                <a:tc>
                  <a:txBody>
                    <a:bodyPr/>
                    <a:lstStyle/>
                    <a:p>
                      <a:pPr algn="ctr"/>
                      <a:r>
                        <a:rPr lang="en-GB" sz="1300" dirty="0"/>
                        <a:t>AT</a:t>
                      </a:r>
                    </a:p>
                  </a:txBody>
                  <a:tcPr marL="121920" marR="121920" marT="60960" marB="60960">
                    <a:solidFill>
                      <a:srgbClr val="F49DF0"/>
                    </a:solidFill>
                  </a:tcPr>
                </a:tc>
                <a:extLst>
                  <a:ext uri="{0D108BD9-81ED-4DB2-BD59-A6C34878D82A}">
                    <a16:rowId xmlns:a16="http://schemas.microsoft.com/office/drawing/2014/main" val="2175260963"/>
                  </a:ext>
                </a:extLst>
              </a:tr>
            </a:tbl>
          </a:graphicData>
        </a:graphic>
      </p:graphicFrame>
      <p:graphicFrame>
        <p:nvGraphicFramePr>
          <p:cNvPr id="15" name="Table 14">
            <a:extLst>
              <a:ext uri="{FF2B5EF4-FFF2-40B4-BE49-F238E27FC236}">
                <a16:creationId xmlns:a16="http://schemas.microsoft.com/office/drawing/2014/main" id="{C20C6F8A-BC42-5795-3248-E49905ED69DA}"/>
              </a:ext>
            </a:extLst>
          </p:cNvPr>
          <p:cNvGraphicFramePr>
            <a:graphicFrameLocks noGrp="1"/>
          </p:cNvGraphicFramePr>
          <p:nvPr/>
        </p:nvGraphicFramePr>
        <p:xfrm>
          <a:off x="4295215" y="5181661"/>
          <a:ext cx="893279" cy="382752"/>
        </p:xfrm>
        <a:graphic>
          <a:graphicData uri="http://schemas.openxmlformats.org/drawingml/2006/table">
            <a:tbl>
              <a:tblPr firstRow="1" bandRow="1"/>
              <a:tblGrid>
                <a:gridCol w="893279">
                  <a:extLst>
                    <a:ext uri="{9D8B030D-6E8A-4147-A177-3AD203B41FA5}">
                      <a16:colId xmlns:a16="http://schemas.microsoft.com/office/drawing/2014/main" val="3443096232"/>
                    </a:ext>
                  </a:extLst>
                </a:gridCol>
              </a:tblGrid>
              <a:tr h="382752">
                <a:tc>
                  <a:txBody>
                    <a:bodyPr/>
                    <a:lstStyle/>
                    <a:p>
                      <a:pPr algn="ctr"/>
                      <a:r>
                        <a:rPr lang="en-US" sz="1300" dirty="0"/>
                        <a:t>ACGT</a:t>
                      </a:r>
                      <a:endParaRPr lang="en-GB" sz="1300" dirty="0"/>
                    </a:p>
                  </a:txBody>
                  <a:tcPr marL="121920" marR="121920" marT="60960" marB="60960">
                    <a:solidFill>
                      <a:srgbClr val="00B0F0"/>
                    </a:solidFill>
                  </a:tcPr>
                </a:tc>
                <a:extLst>
                  <a:ext uri="{0D108BD9-81ED-4DB2-BD59-A6C34878D82A}">
                    <a16:rowId xmlns:a16="http://schemas.microsoft.com/office/drawing/2014/main" val="2175260963"/>
                  </a:ext>
                </a:extLst>
              </a:tr>
            </a:tbl>
          </a:graphicData>
        </a:graphic>
      </p:graphicFrame>
      <p:graphicFrame>
        <p:nvGraphicFramePr>
          <p:cNvPr id="16" name="Table 15">
            <a:extLst>
              <a:ext uri="{FF2B5EF4-FFF2-40B4-BE49-F238E27FC236}">
                <a16:creationId xmlns:a16="http://schemas.microsoft.com/office/drawing/2014/main" id="{F9FE5080-3F51-FD9F-2DA4-4DF583CC7B63}"/>
              </a:ext>
            </a:extLst>
          </p:cNvPr>
          <p:cNvGraphicFramePr>
            <a:graphicFrameLocks noGrp="1"/>
          </p:cNvGraphicFramePr>
          <p:nvPr/>
        </p:nvGraphicFramePr>
        <p:xfrm>
          <a:off x="6396017" y="5208752"/>
          <a:ext cx="777627" cy="382752"/>
        </p:xfrm>
        <a:graphic>
          <a:graphicData uri="http://schemas.openxmlformats.org/drawingml/2006/table">
            <a:tbl>
              <a:tblPr firstRow="1" bandRow="1"/>
              <a:tblGrid>
                <a:gridCol w="777627">
                  <a:extLst>
                    <a:ext uri="{9D8B030D-6E8A-4147-A177-3AD203B41FA5}">
                      <a16:colId xmlns:a16="http://schemas.microsoft.com/office/drawing/2014/main" val="3443096232"/>
                    </a:ext>
                  </a:extLst>
                </a:gridCol>
              </a:tblGrid>
              <a:tr h="382752">
                <a:tc>
                  <a:txBody>
                    <a:bodyPr/>
                    <a:lstStyle/>
                    <a:p>
                      <a:pPr algn="ctr"/>
                      <a:r>
                        <a:rPr lang="en-GB" sz="1300" dirty="0"/>
                        <a:t>GC</a:t>
                      </a:r>
                    </a:p>
                  </a:txBody>
                  <a:tcPr marL="121920" marR="121920" marT="60960" marB="60960">
                    <a:solidFill>
                      <a:srgbClr val="F49DF0"/>
                    </a:solidFill>
                  </a:tcPr>
                </a:tc>
                <a:extLst>
                  <a:ext uri="{0D108BD9-81ED-4DB2-BD59-A6C34878D82A}">
                    <a16:rowId xmlns:a16="http://schemas.microsoft.com/office/drawing/2014/main" val="2175260963"/>
                  </a:ext>
                </a:extLst>
              </a:tr>
            </a:tbl>
          </a:graphicData>
        </a:graphic>
      </p:graphicFrame>
      <p:graphicFrame>
        <p:nvGraphicFramePr>
          <p:cNvPr id="17" name="Table 16">
            <a:extLst>
              <a:ext uri="{FF2B5EF4-FFF2-40B4-BE49-F238E27FC236}">
                <a16:creationId xmlns:a16="http://schemas.microsoft.com/office/drawing/2014/main" id="{902C78E9-795C-95CE-7F85-2CB5EE9DFD23}"/>
              </a:ext>
            </a:extLst>
          </p:cNvPr>
          <p:cNvGraphicFramePr>
            <a:graphicFrameLocks noGrp="1"/>
          </p:cNvGraphicFramePr>
          <p:nvPr/>
        </p:nvGraphicFramePr>
        <p:xfrm>
          <a:off x="8364102" y="5208752"/>
          <a:ext cx="757637" cy="382752"/>
        </p:xfrm>
        <a:graphic>
          <a:graphicData uri="http://schemas.openxmlformats.org/drawingml/2006/table">
            <a:tbl>
              <a:tblPr firstRow="1" bandRow="1"/>
              <a:tblGrid>
                <a:gridCol w="757637">
                  <a:extLst>
                    <a:ext uri="{9D8B030D-6E8A-4147-A177-3AD203B41FA5}">
                      <a16:colId xmlns:a16="http://schemas.microsoft.com/office/drawing/2014/main" val="3443096232"/>
                    </a:ext>
                  </a:extLst>
                </a:gridCol>
              </a:tblGrid>
              <a:tr h="382752">
                <a:tc>
                  <a:txBody>
                    <a:bodyPr/>
                    <a:lstStyle/>
                    <a:p>
                      <a:pPr algn="ctr"/>
                      <a:r>
                        <a:rPr lang="en-GB" sz="1300" dirty="0"/>
                        <a:t>AT</a:t>
                      </a:r>
                    </a:p>
                  </a:txBody>
                  <a:tcPr marL="121920" marR="121920" marT="60960" marB="60960">
                    <a:solidFill>
                      <a:srgbClr val="F49DF0"/>
                    </a:solidFill>
                  </a:tcPr>
                </a:tc>
                <a:extLst>
                  <a:ext uri="{0D108BD9-81ED-4DB2-BD59-A6C34878D82A}">
                    <a16:rowId xmlns:a16="http://schemas.microsoft.com/office/drawing/2014/main" val="2175260963"/>
                  </a:ext>
                </a:extLst>
              </a:tr>
            </a:tbl>
          </a:graphicData>
        </a:graphic>
      </p:graphicFrame>
      <p:graphicFrame>
        <p:nvGraphicFramePr>
          <p:cNvPr id="18" name="Table 17">
            <a:extLst>
              <a:ext uri="{FF2B5EF4-FFF2-40B4-BE49-F238E27FC236}">
                <a16:creationId xmlns:a16="http://schemas.microsoft.com/office/drawing/2014/main" id="{F114461E-47A4-26AF-B333-EFCF7A61BA02}"/>
              </a:ext>
            </a:extLst>
          </p:cNvPr>
          <p:cNvGraphicFramePr>
            <a:graphicFrameLocks noGrp="1"/>
          </p:cNvGraphicFramePr>
          <p:nvPr/>
        </p:nvGraphicFramePr>
        <p:xfrm>
          <a:off x="7322234" y="5208752"/>
          <a:ext cx="893279" cy="382752"/>
        </p:xfrm>
        <a:graphic>
          <a:graphicData uri="http://schemas.openxmlformats.org/drawingml/2006/table">
            <a:tbl>
              <a:tblPr firstRow="1" bandRow="1"/>
              <a:tblGrid>
                <a:gridCol w="893279">
                  <a:extLst>
                    <a:ext uri="{9D8B030D-6E8A-4147-A177-3AD203B41FA5}">
                      <a16:colId xmlns:a16="http://schemas.microsoft.com/office/drawing/2014/main" val="3443096232"/>
                    </a:ext>
                  </a:extLst>
                </a:gridCol>
              </a:tblGrid>
              <a:tr h="382752">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300" dirty="0"/>
                        <a:t>GTAC</a:t>
                      </a:r>
                    </a:p>
                  </a:txBody>
                  <a:tcPr marL="121920" marR="121920" marT="60960" marB="60960">
                    <a:solidFill>
                      <a:srgbClr val="00B0F0"/>
                    </a:solidFill>
                  </a:tcPr>
                </a:tc>
                <a:extLst>
                  <a:ext uri="{0D108BD9-81ED-4DB2-BD59-A6C34878D82A}">
                    <a16:rowId xmlns:a16="http://schemas.microsoft.com/office/drawing/2014/main" val="2175260963"/>
                  </a:ext>
                </a:extLst>
              </a:tr>
            </a:tbl>
          </a:graphicData>
        </a:graphic>
      </p:graphicFrame>
      <p:sp>
        <p:nvSpPr>
          <p:cNvPr id="19" name="Google Shape;261;p34">
            <a:extLst>
              <a:ext uri="{FF2B5EF4-FFF2-40B4-BE49-F238E27FC236}">
                <a16:creationId xmlns:a16="http://schemas.microsoft.com/office/drawing/2014/main" id="{2E844A3C-D0D7-7563-F6FB-62F171AEE30E}"/>
              </a:ext>
            </a:extLst>
          </p:cNvPr>
          <p:cNvSpPr txBox="1">
            <a:spLocks/>
          </p:cNvSpPr>
          <p:nvPr/>
        </p:nvSpPr>
        <p:spPr>
          <a:xfrm>
            <a:off x="4069400" y="4692566"/>
            <a:ext cx="1344907" cy="487599"/>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2100"/>
              <a:buFont typeface="Arimo"/>
              <a:buNone/>
              <a:defRPr sz="2600" b="1" i="0" u="none" strike="noStrike" cap="none">
                <a:solidFill>
                  <a:schemeClr val="dk1"/>
                </a:solidFill>
                <a:latin typeface="Bellota Text"/>
                <a:ea typeface="Bellota Text"/>
                <a:cs typeface="Bellota Text"/>
                <a:sym typeface="Bellota Text"/>
              </a:defRPr>
            </a:lvl1pPr>
            <a:lvl2pPr marL="914400" marR="0" lvl="1"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2pPr>
            <a:lvl3pPr marL="1371600" marR="0" lvl="2"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3pPr>
            <a:lvl4pPr marL="1828800" marR="0" lvl="3"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4pPr>
            <a:lvl5pPr marL="2286000" marR="0" lvl="4"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5pPr>
            <a:lvl6pPr marL="2743200" marR="0" lvl="5"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6pPr>
            <a:lvl7pPr marL="3200400" marR="0" lvl="6"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7pPr>
            <a:lvl8pPr marL="3657600" marR="0" lvl="7"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8pPr>
            <a:lvl9pPr marL="4114800" marR="0" lvl="8"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9pPr>
          </a:lstStyle>
          <a:p>
            <a:pPr marL="0" indent="0" algn="ctr"/>
            <a:r>
              <a:rPr lang="en-US" sz="1333" dirty="0"/>
              <a:t>Motif 1</a:t>
            </a:r>
          </a:p>
        </p:txBody>
      </p:sp>
      <p:sp>
        <p:nvSpPr>
          <p:cNvPr id="22" name="Google Shape;261;p34">
            <a:extLst>
              <a:ext uri="{FF2B5EF4-FFF2-40B4-BE49-F238E27FC236}">
                <a16:creationId xmlns:a16="http://schemas.microsoft.com/office/drawing/2014/main" id="{40675CBE-7435-AE87-19DA-9CE0EFE3F56C}"/>
              </a:ext>
            </a:extLst>
          </p:cNvPr>
          <p:cNvSpPr txBox="1">
            <a:spLocks/>
          </p:cNvSpPr>
          <p:nvPr/>
        </p:nvSpPr>
        <p:spPr>
          <a:xfrm>
            <a:off x="7322234" y="4708435"/>
            <a:ext cx="893279" cy="487599"/>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2100"/>
              <a:buFont typeface="Arimo"/>
              <a:buNone/>
              <a:defRPr sz="2600" b="1" i="0" u="none" strike="noStrike" cap="none">
                <a:solidFill>
                  <a:schemeClr val="dk1"/>
                </a:solidFill>
                <a:latin typeface="Bellota Text"/>
                <a:ea typeface="Bellota Text"/>
                <a:cs typeface="Bellota Text"/>
                <a:sym typeface="Bellota Text"/>
              </a:defRPr>
            </a:lvl1pPr>
            <a:lvl2pPr marL="914400" marR="0" lvl="1"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2pPr>
            <a:lvl3pPr marL="1371600" marR="0" lvl="2"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3pPr>
            <a:lvl4pPr marL="1828800" marR="0" lvl="3"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4pPr>
            <a:lvl5pPr marL="2286000" marR="0" lvl="4"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5pPr>
            <a:lvl6pPr marL="2743200" marR="0" lvl="5"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6pPr>
            <a:lvl7pPr marL="3200400" marR="0" lvl="6"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7pPr>
            <a:lvl8pPr marL="3657600" marR="0" lvl="7"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8pPr>
            <a:lvl9pPr marL="4114800" marR="0" lvl="8"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9pPr>
          </a:lstStyle>
          <a:p>
            <a:pPr marL="0" indent="0" algn="ctr"/>
            <a:r>
              <a:rPr lang="en-US" sz="1333" dirty="0"/>
              <a:t>Motif 2</a:t>
            </a:r>
          </a:p>
        </p:txBody>
      </p:sp>
      <p:sp>
        <p:nvSpPr>
          <p:cNvPr id="23" name="Google Shape;261;p34">
            <a:extLst>
              <a:ext uri="{FF2B5EF4-FFF2-40B4-BE49-F238E27FC236}">
                <a16:creationId xmlns:a16="http://schemas.microsoft.com/office/drawing/2014/main" id="{1776E2F8-C864-8B90-7C3B-C1D2EB58992D}"/>
              </a:ext>
            </a:extLst>
          </p:cNvPr>
          <p:cNvSpPr txBox="1">
            <a:spLocks/>
          </p:cNvSpPr>
          <p:nvPr/>
        </p:nvSpPr>
        <p:spPr>
          <a:xfrm>
            <a:off x="4069400" y="1724551"/>
            <a:ext cx="4063472" cy="647252"/>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2100"/>
              <a:buFont typeface="Arimo"/>
              <a:buNone/>
              <a:defRPr sz="2600" b="1" i="0" u="none" strike="noStrike" cap="none">
                <a:solidFill>
                  <a:schemeClr val="dk1"/>
                </a:solidFill>
                <a:latin typeface="Bellota Text"/>
                <a:ea typeface="Bellota Text"/>
                <a:cs typeface="Bellota Text"/>
                <a:sym typeface="Bellota Text"/>
              </a:defRPr>
            </a:lvl1pPr>
            <a:lvl2pPr marL="914400" marR="0" lvl="1"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2pPr>
            <a:lvl3pPr marL="1371600" marR="0" lvl="2"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3pPr>
            <a:lvl4pPr marL="1828800" marR="0" lvl="3"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4pPr>
            <a:lvl5pPr marL="2286000" marR="0" lvl="4"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5pPr>
            <a:lvl6pPr marL="2743200" marR="0" lvl="5"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6pPr>
            <a:lvl7pPr marL="3200400" marR="0" lvl="6"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7pPr>
            <a:lvl8pPr marL="3657600" marR="0" lvl="7"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8pPr>
            <a:lvl9pPr marL="4114800" marR="0" lvl="8"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9pPr>
          </a:lstStyle>
          <a:p>
            <a:pPr marL="0" indent="0" algn="ctr"/>
            <a:r>
              <a:rPr lang="en-US" sz="2400" dirty="0"/>
              <a:t>Final Composite Sequence</a:t>
            </a:r>
          </a:p>
        </p:txBody>
      </p:sp>
      <p:pic>
        <p:nvPicPr>
          <p:cNvPr id="5" name="Picture 4">
            <a:extLst>
              <a:ext uri="{FF2B5EF4-FFF2-40B4-BE49-F238E27FC236}">
                <a16:creationId xmlns:a16="http://schemas.microsoft.com/office/drawing/2014/main" id="{7C7B828B-BCA0-3CBC-12EE-9119C85FBC3D}"/>
              </a:ext>
            </a:extLst>
          </p:cNvPr>
          <p:cNvPicPr>
            <a:picLocks noChangeAspect="1"/>
          </p:cNvPicPr>
          <p:nvPr/>
        </p:nvPicPr>
        <p:blipFill>
          <a:blip r:embed="rId3"/>
          <a:srcRect l="7990" t="4503" r="6930" b="64662"/>
          <a:stretch/>
        </p:blipFill>
        <p:spPr>
          <a:xfrm>
            <a:off x="3070843" y="2652006"/>
            <a:ext cx="6050896" cy="1138271"/>
          </a:xfrm>
          <a:prstGeom prst="rect">
            <a:avLst/>
          </a:prstGeom>
        </p:spPr>
      </p:pic>
      <p:cxnSp>
        <p:nvCxnSpPr>
          <p:cNvPr id="7" name="Straight Arrow Connector 6">
            <a:extLst>
              <a:ext uri="{FF2B5EF4-FFF2-40B4-BE49-F238E27FC236}">
                <a16:creationId xmlns:a16="http://schemas.microsoft.com/office/drawing/2014/main" id="{C62F050B-C6CE-AD4B-F541-F8D1E5A8A9C7}"/>
              </a:ext>
            </a:extLst>
          </p:cNvPr>
          <p:cNvCxnSpPr>
            <a:cxnSpLocks/>
          </p:cNvCxnSpPr>
          <p:nvPr/>
        </p:nvCxnSpPr>
        <p:spPr>
          <a:xfrm>
            <a:off x="6092333" y="4245444"/>
            <a:ext cx="0" cy="58974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8" name="Rectangle 7">
            <a:extLst>
              <a:ext uri="{FF2B5EF4-FFF2-40B4-BE49-F238E27FC236}">
                <a16:creationId xmlns:a16="http://schemas.microsoft.com/office/drawing/2014/main" id="{D2C5958A-2E87-DF69-33F9-ACFD15776296}"/>
              </a:ext>
            </a:extLst>
          </p:cNvPr>
          <p:cNvSpPr/>
          <p:nvPr/>
        </p:nvSpPr>
        <p:spPr>
          <a:xfrm>
            <a:off x="4145055" y="4691069"/>
            <a:ext cx="1193599" cy="1180711"/>
          </a:xfrm>
          <a:prstGeom prst="rect">
            <a:avLst/>
          </a:prstGeom>
          <a:noFill/>
          <a:ln w="952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GB" sz="2400">
              <a:ln w="0"/>
              <a:solidFill>
                <a:schemeClr val="tx1"/>
              </a:solidFill>
              <a:effectLst>
                <a:outerShdw blurRad="38100" dist="19050" dir="2700000" algn="tl" rotWithShape="0">
                  <a:schemeClr val="dk1">
                    <a:alpha val="40000"/>
                  </a:schemeClr>
                </a:outerShdw>
              </a:effectLst>
            </a:endParaRPr>
          </a:p>
        </p:txBody>
      </p:sp>
      <p:sp>
        <p:nvSpPr>
          <p:cNvPr id="9" name="Rectangle 8">
            <a:extLst>
              <a:ext uri="{FF2B5EF4-FFF2-40B4-BE49-F238E27FC236}">
                <a16:creationId xmlns:a16="http://schemas.microsoft.com/office/drawing/2014/main" id="{C19AA860-84DB-6FB4-07F2-7167F61278DC}"/>
              </a:ext>
            </a:extLst>
          </p:cNvPr>
          <p:cNvSpPr/>
          <p:nvPr/>
        </p:nvSpPr>
        <p:spPr>
          <a:xfrm>
            <a:off x="7170503" y="4695715"/>
            <a:ext cx="1193599" cy="1180711"/>
          </a:xfrm>
          <a:prstGeom prst="rect">
            <a:avLst/>
          </a:prstGeom>
          <a:noFill/>
          <a:ln w="952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GB" sz="2400">
              <a:ln w="0"/>
              <a:solidFill>
                <a:schemeClr val="tx1"/>
              </a:solidFill>
              <a:effectLst>
                <a:outerShdw blurRad="38100" dist="19050" dir="2700000" algn="tl" rotWithShape="0">
                  <a:schemeClr val="dk1">
                    <a:alpha val="40000"/>
                  </a:schemeClr>
                </a:outerShdw>
              </a:effectLst>
            </a:endParaRPr>
          </a:p>
        </p:txBody>
      </p:sp>
      <p:sp>
        <p:nvSpPr>
          <p:cNvPr id="10" name="TextBox 9">
            <a:extLst>
              <a:ext uri="{FF2B5EF4-FFF2-40B4-BE49-F238E27FC236}">
                <a16:creationId xmlns:a16="http://schemas.microsoft.com/office/drawing/2014/main" id="{ABBC2CFD-B48A-3974-19D2-4D37352D7C6A}"/>
              </a:ext>
            </a:extLst>
          </p:cNvPr>
          <p:cNvSpPr txBox="1"/>
          <p:nvPr/>
        </p:nvSpPr>
        <p:spPr>
          <a:xfrm>
            <a:off x="3297760" y="3799288"/>
            <a:ext cx="5155288" cy="307777"/>
          </a:xfrm>
          <a:prstGeom prst="rect">
            <a:avLst/>
          </a:prstGeom>
          <a:noFill/>
        </p:spPr>
        <p:txBody>
          <a:bodyPr wrap="square" rtlCol="0">
            <a:spAutoFit/>
          </a:bodyPr>
          <a:lstStyle/>
          <a:p>
            <a:pPr fontAlgn="base">
              <a:spcAft>
                <a:spcPts val="500"/>
              </a:spcAft>
            </a:pPr>
            <a:r>
              <a:rPr lang="en-US" sz="1400" b="1" dirty="0">
                <a:solidFill>
                  <a:srgbClr val="0F2741"/>
                </a:solidFill>
                <a:latin typeface="Open Sans" panose="020B0606030504020204" pitchFamily="34" charset="0"/>
              </a:rPr>
              <a:t>Real Raw Nanopore Signal [5]</a:t>
            </a:r>
          </a:p>
        </p:txBody>
      </p:sp>
    </p:spTree>
    <p:extLst>
      <p:ext uri="{BB962C8B-B14F-4D97-AF65-F5344CB8AC3E}">
        <p14:creationId xmlns:p14="http://schemas.microsoft.com/office/powerpoint/2010/main" val="2853262407"/>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5D967-7FCE-F9D1-0F03-DCEECBD85E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8DBEF0-4B25-8A91-4B47-123A25EA1A1D}"/>
              </a:ext>
            </a:extLst>
          </p:cNvPr>
          <p:cNvSpPr>
            <a:spLocks noGrp="1"/>
          </p:cNvSpPr>
          <p:nvPr>
            <p:ph type="title"/>
          </p:nvPr>
        </p:nvSpPr>
        <p:spPr>
          <a:xfrm>
            <a:off x="3259756" y="218117"/>
            <a:ext cx="5672488" cy="763600"/>
          </a:xfrm>
        </p:spPr>
        <p:txBody>
          <a:bodyPr/>
          <a:lstStyle/>
          <a:p>
            <a:r>
              <a:rPr lang="en-US" dirty="0"/>
              <a:t>Existing Approaches</a:t>
            </a:r>
          </a:p>
        </p:txBody>
      </p:sp>
      <p:pic>
        <p:nvPicPr>
          <p:cNvPr id="3" name="Picture 2">
            <a:extLst>
              <a:ext uri="{FF2B5EF4-FFF2-40B4-BE49-F238E27FC236}">
                <a16:creationId xmlns:a16="http://schemas.microsoft.com/office/drawing/2014/main" id="{35A6C73B-21BD-40EE-CD6F-A0926C545A3E}"/>
              </a:ext>
            </a:extLst>
          </p:cNvPr>
          <p:cNvPicPr>
            <a:picLocks noChangeAspect="1"/>
          </p:cNvPicPr>
          <p:nvPr/>
        </p:nvPicPr>
        <p:blipFill>
          <a:blip r:embed="rId3"/>
          <a:srcRect l="7990" t="4503" r="6930" b="64662"/>
          <a:stretch/>
        </p:blipFill>
        <p:spPr>
          <a:xfrm>
            <a:off x="3070552" y="1386217"/>
            <a:ext cx="6050896" cy="1138271"/>
          </a:xfrm>
          <a:prstGeom prst="rect">
            <a:avLst/>
          </a:prstGeom>
        </p:spPr>
      </p:pic>
      <p:graphicFrame>
        <p:nvGraphicFramePr>
          <p:cNvPr id="4" name="Table 3">
            <a:extLst>
              <a:ext uri="{FF2B5EF4-FFF2-40B4-BE49-F238E27FC236}">
                <a16:creationId xmlns:a16="http://schemas.microsoft.com/office/drawing/2014/main" id="{04C6DC1C-5F4A-9663-E450-1F9AF8C304A5}"/>
              </a:ext>
            </a:extLst>
          </p:cNvPr>
          <p:cNvGraphicFramePr>
            <a:graphicFrameLocks noGrp="1"/>
          </p:cNvGraphicFramePr>
          <p:nvPr/>
        </p:nvGraphicFramePr>
        <p:xfrm>
          <a:off x="3391375" y="5953004"/>
          <a:ext cx="753389" cy="382752"/>
        </p:xfrm>
        <a:graphic>
          <a:graphicData uri="http://schemas.openxmlformats.org/drawingml/2006/table">
            <a:tbl>
              <a:tblPr firstRow="1" bandRow="1"/>
              <a:tblGrid>
                <a:gridCol w="753389">
                  <a:extLst>
                    <a:ext uri="{9D8B030D-6E8A-4147-A177-3AD203B41FA5}">
                      <a16:colId xmlns:a16="http://schemas.microsoft.com/office/drawing/2014/main" val="3443096232"/>
                    </a:ext>
                  </a:extLst>
                </a:gridCol>
              </a:tblGrid>
              <a:tr h="382752">
                <a:tc>
                  <a:txBody>
                    <a:bodyPr/>
                    <a:lstStyle/>
                    <a:p>
                      <a:pPr algn="ctr"/>
                      <a:r>
                        <a:rPr lang="en-GB" sz="1300" dirty="0"/>
                        <a:t>GC</a:t>
                      </a:r>
                    </a:p>
                  </a:txBody>
                  <a:tcPr marL="121920" marR="121920" marT="60960" marB="60960">
                    <a:solidFill>
                      <a:srgbClr val="F49DF0"/>
                    </a:solidFill>
                  </a:tcPr>
                </a:tc>
                <a:extLst>
                  <a:ext uri="{0D108BD9-81ED-4DB2-BD59-A6C34878D82A}">
                    <a16:rowId xmlns:a16="http://schemas.microsoft.com/office/drawing/2014/main" val="2175260963"/>
                  </a:ext>
                </a:extLst>
              </a:tr>
            </a:tbl>
          </a:graphicData>
        </a:graphic>
      </p:graphicFrame>
      <p:graphicFrame>
        <p:nvGraphicFramePr>
          <p:cNvPr id="5" name="Table 4">
            <a:extLst>
              <a:ext uri="{FF2B5EF4-FFF2-40B4-BE49-F238E27FC236}">
                <a16:creationId xmlns:a16="http://schemas.microsoft.com/office/drawing/2014/main" id="{ADBFFF5E-DC8D-33AA-A12E-DA745AE944BD}"/>
              </a:ext>
            </a:extLst>
          </p:cNvPr>
          <p:cNvGraphicFramePr>
            <a:graphicFrameLocks noGrp="1"/>
          </p:cNvGraphicFramePr>
          <p:nvPr/>
        </p:nvGraphicFramePr>
        <p:xfrm>
          <a:off x="5338363" y="5980095"/>
          <a:ext cx="753389" cy="382752"/>
        </p:xfrm>
        <a:graphic>
          <a:graphicData uri="http://schemas.openxmlformats.org/drawingml/2006/table">
            <a:tbl>
              <a:tblPr firstRow="1" bandRow="1"/>
              <a:tblGrid>
                <a:gridCol w="753389">
                  <a:extLst>
                    <a:ext uri="{9D8B030D-6E8A-4147-A177-3AD203B41FA5}">
                      <a16:colId xmlns:a16="http://schemas.microsoft.com/office/drawing/2014/main" val="3443096232"/>
                    </a:ext>
                  </a:extLst>
                </a:gridCol>
              </a:tblGrid>
              <a:tr h="382752">
                <a:tc>
                  <a:txBody>
                    <a:bodyPr/>
                    <a:lstStyle/>
                    <a:p>
                      <a:pPr algn="ctr"/>
                      <a:r>
                        <a:rPr lang="en-GB" sz="1300" dirty="0"/>
                        <a:t>AT</a:t>
                      </a:r>
                    </a:p>
                  </a:txBody>
                  <a:tcPr marL="121920" marR="121920" marT="60960" marB="60960">
                    <a:solidFill>
                      <a:srgbClr val="F49DF0"/>
                    </a:solidFill>
                  </a:tcPr>
                </a:tc>
                <a:extLst>
                  <a:ext uri="{0D108BD9-81ED-4DB2-BD59-A6C34878D82A}">
                    <a16:rowId xmlns:a16="http://schemas.microsoft.com/office/drawing/2014/main" val="2175260963"/>
                  </a:ext>
                </a:extLst>
              </a:tr>
            </a:tbl>
          </a:graphicData>
        </a:graphic>
      </p:graphicFrame>
      <p:graphicFrame>
        <p:nvGraphicFramePr>
          <p:cNvPr id="6" name="Table 5">
            <a:extLst>
              <a:ext uri="{FF2B5EF4-FFF2-40B4-BE49-F238E27FC236}">
                <a16:creationId xmlns:a16="http://schemas.microsoft.com/office/drawing/2014/main" id="{EC081C40-D037-FB3A-64B8-CC1877629BC6}"/>
              </a:ext>
            </a:extLst>
          </p:cNvPr>
          <p:cNvGraphicFramePr>
            <a:graphicFrameLocks noGrp="1"/>
          </p:cNvGraphicFramePr>
          <p:nvPr/>
        </p:nvGraphicFramePr>
        <p:xfrm>
          <a:off x="4294925" y="5953004"/>
          <a:ext cx="893279" cy="382752"/>
        </p:xfrm>
        <a:graphic>
          <a:graphicData uri="http://schemas.openxmlformats.org/drawingml/2006/table">
            <a:tbl>
              <a:tblPr firstRow="1" bandRow="1"/>
              <a:tblGrid>
                <a:gridCol w="893279">
                  <a:extLst>
                    <a:ext uri="{9D8B030D-6E8A-4147-A177-3AD203B41FA5}">
                      <a16:colId xmlns:a16="http://schemas.microsoft.com/office/drawing/2014/main" val="3443096232"/>
                    </a:ext>
                  </a:extLst>
                </a:gridCol>
              </a:tblGrid>
              <a:tr h="382752">
                <a:tc>
                  <a:txBody>
                    <a:bodyPr/>
                    <a:lstStyle/>
                    <a:p>
                      <a:pPr algn="ctr"/>
                      <a:r>
                        <a:rPr lang="en-US" sz="1300" dirty="0"/>
                        <a:t>ACGT</a:t>
                      </a:r>
                      <a:endParaRPr lang="en-GB" sz="1300" dirty="0"/>
                    </a:p>
                  </a:txBody>
                  <a:tcPr marL="121920" marR="121920" marT="60960" marB="60960">
                    <a:solidFill>
                      <a:srgbClr val="00B0F0"/>
                    </a:solidFill>
                  </a:tcPr>
                </a:tc>
                <a:extLst>
                  <a:ext uri="{0D108BD9-81ED-4DB2-BD59-A6C34878D82A}">
                    <a16:rowId xmlns:a16="http://schemas.microsoft.com/office/drawing/2014/main" val="2175260963"/>
                  </a:ext>
                </a:extLst>
              </a:tr>
            </a:tbl>
          </a:graphicData>
        </a:graphic>
      </p:graphicFrame>
      <p:graphicFrame>
        <p:nvGraphicFramePr>
          <p:cNvPr id="7" name="Table 6">
            <a:extLst>
              <a:ext uri="{FF2B5EF4-FFF2-40B4-BE49-F238E27FC236}">
                <a16:creationId xmlns:a16="http://schemas.microsoft.com/office/drawing/2014/main" id="{C16770C0-BAF7-3181-7F93-AA624B1223B1}"/>
              </a:ext>
            </a:extLst>
          </p:cNvPr>
          <p:cNvGraphicFramePr>
            <a:graphicFrameLocks noGrp="1"/>
          </p:cNvGraphicFramePr>
          <p:nvPr/>
        </p:nvGraphicFramePr>
        <p:xfrm>
          <a:off x="6395727" y="5980095"/>
          <a:ext cx="777627" cy="382752"/>
        </p:xfrm>
        <a:graphic>
          <a:graphicData uri="http://schemas.openxmlformats.org/drawingml/2006/table">
            <a:tbl>
              <a:tblPr firstRow="1" bandRow="1"/>
              <a:tblGrid>
                <a:gridCol w="777627">
                  <a:extLst>
                    <a:ext uri="{9D8B030D-6E8A-4147-A177-3AD203B41FA5}">
                      <a16:colId xmlns:a16="http://schemas.microsoft.com/office/drawing/2014/main" val="3443096232"/>
                    </a:ext>
                  </a:extLst>
                </a:gridCol>
              </a:tblGrid>
              <a:tr h="382752">
                <a:tc>
                  <a:txBody>
                    <a:bodyPr/>
                    <a:lstStyle/>
                    <a:p>
                      <a:pPr algn="ctr"/>
                      <a:r>
                        <a:rPr lang="en-GB" sz="1300" dirty="0"/>
                        <a:t>GC</a:t>
                      </a:r>
                    </a:p>
                  </a:txBody>
                  <a:tcPr marL="121920" marR="121920" marT="60960" marB="60960">
                    <a:solidFill>
                      <a:srgbClr val="F49DF0"/>
                    </a:solidFill>
                  </a:tcPr>
                </a:tc>
                <a:extLst>
                  <a:ext uri="{0D108BD9-81ED-4DB2-BD59-A6C34878D82A}">
                    <a16:rowId xmlns:a16="http://schemas.microsoft.com/office/drawing/2014/main" val="2175260963"/>
                  </a:ext>
                </a:extLst>
              </a:tr>
            </a:tbl>
          </a:graphicData>
        </a:graphic>
      </p:graphicFrame>
      <p:graphicFrame>
        <p:nvGraphicFramePr>
          <p:cNvPr id="8" name="Table 7">
            <a:extLst>
              <a:ext uri="{FF2B5EF4-FFF2-40B4-BE49-F238E27FC236}">
                <a16:creationId xmlns:a16="http://schemas.microsoft.com/office/drawing/2014/main" id="{28E116DE-A33F-01B1-402F-33F1AD117857}"/>
              </a:ext>
            </a:extLst>
          </p:cNvPr>
          <p:cNvGraphicFramePr>
            <a:graphicFrameLocks noGrp="1"/>
          </p:cNvGraphicFramePr>
          <p:nvPr/>
        </p:nvGraphicFramePr>
        <p:xfrm>
          <a:off x="8363811" y="5980095"/>
          <a:ext cx="757637" cy="382752"/>
        </p:xfrm>
        <a:graphic>
          <a:graphicData uri="http://schemas.openxmlformats.org/drawingml/2006/table">
            <a:tbl>
              <a:tblPr firstRow="1" bandRow="1"/>
              <a:tblGrid>
                <a:gridCol w="757637">
                  <a:extLst>
                    <a:ext uri="{9D8B030D-6E8A-4147-A177-3AD203B41FA5}">
                      <a16:colId xmlns:a16="http://schemas.microsoft.com/office/drawing/2014/main" val="3443096232"/>
                    </a:ext>
                  </a:extLst>
                </a:gridCol>
              </a:tblGrid>
              <a:tr h="382752">
                <a:tc>
                  <a:txBody>
                    <a:bodyPr/>
                    <a:lstStyle/>
                    <a:p>
                      <a:pPr algn="ctr"/>
                      <a:r>
                        <a:rPr lang="en-GB" sz="1300" dirty="0"/>
                        <a:t>AT</a:t>
                      </a:r>
                    </a:p>
                  </a:txBody>
                  <a:tcPr marL="121920" marR="121920" marT="60960" marB="60960">
                    <a:solidFill>
                      <a:srgbClr val="F49DF0"/>
                    </a:solidFill>
                  </a:tcPr>
                </a:tc>
                <a:extLst>
                  <a:ext uri="{0D108BD9-81ED-4DB2-BD59-A6C34878D82A}">
                    <a16:rowId xmlns:a16="http://schemas.microsoft.com/office/drawing/2014/main" val="2175260963"/>
                  </a:ext>
                </a:extLst>
              </a:tr>
            </a:tbl>
          </a:graphicData>
        </a:graphic>
      </p:graphicFrame>
      <p:graphicFrame>
        <p:nvGraphicFramePr>
          <p:cNvPr id="9" name="Table 8">
            <a:extLst>
              <a:ext uri="{FF2B5EF4-FFF2-40B4-BE49-F238E27FC236}">
                <a16:creationId xmlns:a16="http://schemas.microsoft.com/office/drawing/2014/main" id="{0F03E396-BDF2-592C-1F6D-9CE7D9106050}"/>
              </a:ext>
            </a:extLst>
          </p:cNvPr>
          <p:cNvGraphicFramePr>
            <a:graphicFrameLocks noGrp="1"/>
          </p:cNvGraphicFramePr>
          <p:nvPr/>
        </p:nvGraphicFramePr>
        <p:xfrm>
          <a:off x="7321943" y="5980095"/>
          <a:ext cx="893279" cy="382752"/>
        </p:xfrm>
        <a:graphic>
          <a:graphicData uri="http://schemas.openxmlformats.org/drawingml/2006/table">
            <a:tbl>
              <a:tblPr firstRow="1" bandRow="1"/>
              <a:tblGrid>
                <a:gridCol w="893279">
                  <a:extLst>
                    <a:ext uri="{9D8B030D-6E8A-4147-A177-3AD203B41FA5}">
                      <a16:colId xmlns:a16="http://schemas.microsoft.com/office/drawing/2014/main" val="3443096232"/>
                    </a:ext>
                  </a:extLst>
                </a:gridCol>
              </a:tblGrid>
              <a:tr h="382752">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300" dirty="0"/>
                        <a:t>GTAC</a:t>
                      </a:r>
                    </a:p>
                  </a:txBody>
                  <a:tcPr marL="121920" marR="121920" marT="60960" marB="60960">
                    <a:solidFill>
                      <a:srgbClr val="00B0F0"/>
                    </a:solidFill>
                  </a:tcPr>
                </a:tc>
                <a:extLst>
                  <a:ext uri="{0D108BD9-81ED-4DB2-BD59-A6C34878D82A}">
                    <a16:rowId xmlns:a16="http://schemas.microsoft.com/office/drawing/2014/main" val="2175260963"/>
                  </a:ext>
                </a:extLst>
              </a:tr>
            </a:tbl>
          </a:graphicData>
        </a:graphic>
      </p:graphicFrame>
      <p:sp>
        <p:nvSpPr>
          <p:cNvPr id="10" name="Google Shape;261;p34">
            <a:extLst>
              <a:ext uri="{FF2B5EF4-FFF2-40B4-BE49-F238E27FC236}">
                <a16:creationId xmlns:a16="http://schemas.microsoft.com/office/drawing/2014/main" id="{D1ADE605-47BB-CB4F-388D-FA728855E059}"/>
              </a:ext>
            </a:extLst>
          </p:cNvPr>
          <p:cNvSpPr txBox="1">
            <a:spLocks/>
          </p:cNvSpPr>
          <p:nvPr/>
        </p:nvSpPr>
        <p:spPr>
          <a:xfrm>
            <a:off x="4069109" y="5463909"/>
            <a:ext cx="1344907" cy="487599"/>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2100"/>
              <a:buFont typeface="Arimo"/>
              <a:buNone/>
              <a:defRPr sz="2600" b="1" i="0" u="none" strike="noStrike" cap="none">
                <a:solidFill>
                  <a:schemeClr val="dk1"/>
                </a:solidFill>
                <a:latin typeface="Bellota Text"/>
                <a:ea typeface="Bellota Text"/>
                <a:cs typeface="Bellota Text"/>
                <a:sym typeface="Bellota Text"/>
              </a:defRPr>
            </a:lvl1pPr>
            <a:lvl2pPr marL="914400" marR="0" lvl="1"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2pPr>
            <a:lvl3pPr marL="1371600" marR="0" lvl="2"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3pPr>
            <a:lvl4pPr marL="1828800" marR="0" lvl="3"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4pPr>
            <a:lvl5pPr marL="2286000" marR="0" lvl="4"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5pPr>
            <a:lvl6pPr marL="2743200" marR="0" lvl="5"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6pPr>
            <a:lvl7pPr marL="3200400" marR="0" lvl="6"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7pPr>
            <a:lvl8pPr marL="3657600" marR="0" lvl="7"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8pPr>
            <a:lvl9pPr marL="4114800" marR="0" lvl="8"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9pPr>
          </a:lstStyle>
          <a:p>
            <a:pPr marL="0" indent="0" algn="ctr"/>
            <a:r>
              <a:rPr lang="en-US" sz="1333" dirty="0"/>
              <a:t>Motif 1</a:t>
            </a:r>
          </a:p>
        </p:txBody>
      </p:sp>
      <p:sp>
        <p:nvSpPr>
          <p:cNvPr id="11" name="Google Shape;261;p34">
            <a:extLst>
              <a:ext uri="{FF2B5EF4-FFF2-40B4-BE49-F238E27FC236}">
                <a16:creationId xmlns:a16="http://schemas.microsoft.com/office/drawing/2014/main" id="{DA331893-1BDB-4282-705D-63FCD64217C2}"/>
              </a:ext>
            </a:extLst>
          </p:cNvPr>
          <p:cNvSpPr txBox="1">
            <a:spLocks/>
          </p:cNvSpPr>
          <p:nvPr/>
        </p:nvSpPr>
        <p:spPr>
          <a:xfrm>
            <a:off x="7321943" y="5479778"/>
            <a:ext cx="893279" cy="487599"/>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2100"/>
              <a:buFont typeface="Arimo"/>
              <a:buNone/>
              <a:defRPr sz="2600" b="1" i="0" u="none" strike="noStrike" cap="none">
                <a:solidFill>
                  <a:schemeClr val="dk1"/>
                </a:solidFill>
                <a:latin typeface="Bellota Text"/>
                <a:ea typeface="Bellota Text"/>
                <a:cs typeface="Bellota Text"/>
                <a:sym typeface="Bellota Text"/>
              </a:defRPr>
            </a:lvl1pPr>
            <a:lvl2pPr marL="914400" marR="0" lvl="1"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2pPr>
            <a:lvl3pPr marL="1371600" marR="0" lvl="2"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3pPr>
            <a:lvl4pPr marL="1828800" marR="0" lvl="3"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4pPr>
            <a:lvl5pPr marL="2286000" marR="0" lvl="4"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5pPr>
            <a:lvl6pPr marL="2743200" marR="0" lvl="5"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6pPr>
            <a:lvl7pPr marL="3200400" marR="0" lvl="6"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7pPr>
            <a:lvl8pPr marL="3657600" marR="0" lvl="7"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8pPr>
            <a:lvl9pPr marL="4114800" marR="0" lvl="8"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9pPr>
          </a:lstStyle>
          <a:p>
            <a:pPr marL="0" indent="0" algn="ctr"/>
            <a:r>
              <a:rPr lang="en-US" sz="1333" dirty="0"/>
              <a:t>Motif 2</a:t>
            </a:r>
          </a:p>
        </p:txBody>
      </p:sp>
      <p:cxnSp>
        <p:nvCxnSpPr>
          <p:cNvPr id="12" name="Straight Arrow Connector 11">
            <a:extLst>
              <a:ext uri="{FF2B5EF4-FFF2-40B4-BE49-F238E27FC236}">
                <a16:creationId xmlns:a16="http://schemas.microsoft.com/office/drawing/2014/main" id="{9A725344-6540-798F-3A3E-3214B8173AB2}"/>
              </a:ext>
            </a:extLst>
          </p:cNvPr>
          <p:cNvCxnSpPr>
            <a:cxnSpLocks/>
          </p:cNvCxnSpPr>
          <p:nvPr/>
        </p:nvCxnSpPr>
        <p:spPr>
          <a:xfrm>
            <a:off x="6091751" y="3439298"/>
            <a:ext cx="0" cy="365927"/>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3" name="Rectangle 12">
            <a:extLst>
              <a:ext uri="{FF2B5EF4-FFF2-40B4-BE49-F238E27FC236}">
                <a16:creationId xmlns:a16="http://schemas.microsoft.com/office/drawing/2014/main" id="{B2200FF7-48BA-38DD-2C86-685BB2D67103}"/>
              </a:ext>
            </a:extLst>
          </p:cNvPr>
          <p:cNvSpPr/>
          <p:nvPr/>
        </p:nvSpPr>
        <p:spPr>
          <a:xfrm>
            <a:off x="4144765" y="5462411"/>
            <a:ext cx="1193599" cy="1180711"/>
          </a:xfrm>
          <a:prstGeom prst="rect">
            <a:avLst/>
          </a:prstGeom>
          <a:noFill/>
          <a:ln w="952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GB" sz="2400">
              <a:ln w="0"/>
              <a:solidFill>
                <a:schemeClr val="tx1"/>
              </a:solidFill>
              <a:effectLst>
                <a:outerShdw blurRad="38100" dist="19050" dir="2700000" algn="tl" rotWithShape="0">
                  <a:schemeClr val="dk1">
                    <a:alpha val="40000"/>
                  </a:schemeClr>
                </a:outerShdw>
              </a:effectLst>
            </a:endParaRPr>
          </a:p>
        </p:txBody>
      </p:sp>
      <p:sp>
        <p:nvSpPr>
          <p:cNvPr id="14" name="Rectangle 13">
            <a:extLst>
              <a:ext uri="{FF2B5EF4-FFF2-40B4-BE49-F238E27FC236}">
                <a16:creationId xmlns:a16="http://schemas.microsoft.com/office/drawing/2014/main" id="{0499CBBD-6194-7C72-A379-90BF0DAB66D6}"/>
              </a:ext>
            </a:extLst>
          </p:cNvPr>
          <p:cNvSpPr/>
          <p:nvPr/>
        </p:nvSpPr>
        <p:spPr>
          <a:xfrm>
            <a:off x="7170213" y="5467058"/>
            <a:ext cx="1193599" cy="1180711"/>
          </a:xfrm>
          <a:prstGeom prst="rect">
            <a:avLst/>
          </a:prstGeom>
          <a:noFill/>
          <a:ln w="952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GB" sz="2400">
              <a:ln w="0"/>
              <a:solidFill>
                <a:schemeClr val="tx1"/>
              </a:solidFill>
              <a:effectLst>
                <a:outerShdw blurRad="38100" dist="19050" dir="2700000" algn="tl" rotWithShape="0">
                  <a:schemeClr val="dk1">
                    <a:alpha val="40000"/>
                  </a:schemeClr>
                </a:outerShdw>
              </a:effectLst>
            </a:endParaRPr>
          </a:p>
        </p:txBody>
      </p:sp>
      <p:graphicFrame>
        <p:nvGraphicFramePr>
          <p:cNvPr id="15" name="Table 14">
            <a:extLst>
              <a:ext uri="{FF2B5EF4-FFF2-40B4-BE49-F238E27FC236}">
                <a16:creationId xmlns:a16="http://schemas.microsoft.com/office/drawing/2014/main" id="{658C8F17-7A47-7FD1-AF1D-B46FC7D9B7C7}"/>
              </a:ext>
            </a:extLst>
          </p:cNvPr>
          <p:cNvGraphicFramePr>
            <a:graphicFrameLocks noGrp="1"/>
          </p:cNvGraphicFramePr>
          <p:nvPr/>
        </p:nvGraphicFramePr>
        <p:xfrm>
          <a:off x="3412292" y="4001312"/>
          <a:ext cx="5358921" cy="382752"/>
        </p:xfrm>
        <a:graphic>
          <a:graphicData uri="http://schemas.openxmlformats.org/drawingml/2006/table">
            <a:tbl>
              <a:tblPr firstRow="1" bandRow="1"/>
              <a:tblGrid>
                <a:gridCol w="5358921">
                  <a:extLst>
                    <a:ext uri="{9D8B030D-6E8A-4147-A177-3AD203B41FA5}">
                      <a16:colId xmlns:a16="http://schemas.microsoft.com/office/drawing/2014/main" val="3443096232"/>
                    </a:ext>
                  </a:extLst>
                </a:gridCol>
              </a:tblGrid>
              <a:tr h="382752">
                <a:tc>
                  <a:txBody>
                    <a:bodyPr/>
                    <a:lstStyle/>
                    <a:p>
                      <a:pPr algn="ctr"/>
                      <a:r>
                        <a:rPr lang="en-GB" sz="1300" dirty="0"/>
                        <a:t>GCACGTATGCGTACAT</a:t>
                      </a:r>
                    </a:p>
                  </a:txBody>
                  <a:tcPr marL="121920" marR="121920" marT="60960" marB="60960">
                    <a:noFill/>
                  </a:tcPr>
                </a:tc>
                <a:extLst>
                  <a:ext uri="{0D108BD9-81ED-4DB2-BD59-A6C34878D82A}">
                    <a16:rowId xmlns:a16="http://schemas.microsoft.com/office/drawing/2014/main" val="2175260963"/>
                  </a:ext>
                </a:extLst>
              </a:tr>
            </a:tbl>
          </a:graphicData>
        </a:graphic>
      </p:graphicFrame>
      <p:cxnSp>
        <p:nvCxnSpPr>
          <p:cNvPr id="19" name="Straight Connector 18">
            <a:extLst>
              <a:ext uri="{FF2B5EF4-FFF2-40B4-BE49-F238E27FC236}">
                <a16:creationId xmlns:a16="http://schemas.microsoft.com/office/drawing/2014/main" id="{3ECA08CE-A0B3-9EB8-00EA-BA29B97D0962}"/>
              </a:ext>
            </a:extLst>
          </p:cNvPr>
          <p:cNvCxnSpPr>
            <a:cxnSpLocks/>
          </p:cNvCxnSpPr>
          <p:nvPr/>
        </p:nvCxnSpPr>
        <p:spPr>
          <a:xfrm>
            <a:off x="6096000" y="2863042"/>
            <a:ext cx="0" cy="265861"/>
          </a:xfrm>
          <a:prstGeom prst="line">
            <a:avLst/>
          </a:prstGeom>
        </p:spPr>
        <p:style>
          <a:lnRef idx="2">
            <a:schemeClr val="dk1"/>
          </a:lnRef>
          <a:fillRef idx="0">
            <a:schemeClr val="dk1"/>
          </a:fillRef>
          <a:effectRef idx="1">
            <a:schemeClr val="dk1"/>
          </a:effectRef>
          <a:fontRef idx="minor">
            <a:schemeClr val="tx1"/>
          </a:fontRef>
        </p:style>
      </p:cxnSp>
      <p:sp>
        <p:nvSpPr>
          <p:cNvPr id="21" name="Google Shape;261;p34">
            <a:extLst>
              <a:ext uri="{FF2B5EF4-FFF2-40B4-BE49-F238E27FC236}">
                <a16:creationId xmlns:a16="http://schemas.microsoft.com/office/drawing/2014/main" id="{FC4DD8BB-1D2E-F06B-F72B-0B63C7EDBBC1}"/>
              </a:ext>
            </a:extLst>
          </p:cNvPr>
          <p:cNvSpPr txBox="1">
            <a:spLocks/>
          </p:cNvSpPr>
          <p:nvPr/>
        </p:nvSpPr>
        <p:spPr>
          <a:xfrm>
            <a:off x="5167273" y="3126532"/>
            <a:ext cx="1848956" cy="382753"/>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2100"/>
              <a:buFont typeface="Arimo"/>
              <a:buNone/>
              <a:defRPr sz="2600" b="1" i="0" u="none" strike="noStrike" cap="none">
                <a:solidFill>
                  <a:schemeClr val="dk1"/>
                </a:solidFill>
                <a:latin typeface="Bellota Text"/>
                <a:ea typeface="Bellota Text"/>
                <a:cs typeface="Bellota Text"/>
                <a:sym typeface="Bellota Text"/>
              </a:defRPr>
            </a:lvl1pPr>
            <a:lvl2pPr marL="914400" marR="0" lvl="1"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2pPr>
            <a:lvl3pPr marL="1371600" marR="0" lvl="2"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3pPr>
            <a:lvl4pPr marL="1828800" marR="0" lvl="3"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4pPr>
            <a:lvl5pPr marL="2286000" marR="0" lvl="4"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5pPr>
            <a:lvl6pPr marL="2743200" marR="0" lvl="5"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6pPr>
            <a:lvl7pPr marL="3200400" marR="0" lvl="6"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7pPr>
            <a:lvl8pPr marL="3657600" marR="0" lvl="7"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8pPr>
            <a:lvl9pPr marL="4114800" marR="0" lvl="8"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9pPr>
          </a:lstStyle>
          <a:p>
            <a:pPr marL="0" indent="0" algn="ctr"/>
            <a:r>
              <a:rPr lang="en-US" sz="1600" dirty="0" err="1"/>
              <a:t>Basecalling</a:t>
            </a:r>
            <a:r>
              <a:rPr lang="en-US" sz="1600" dirty="0"/>
              <a:t> [4]</a:t>
            </a:r>
          </a:p>
        </p:txBody>
      </p:sp>
      <p:cxnSp>
        <p:nvCxnSpPr>
          <p:cNvPr id="22" name="Straight Arrow Connector 21">
            <a:extLst>
              <a:ext uri="{FF2B5EF4-FFF2-40B4-BE49-F238E27FC236}">
                <a16:creationId xmlns:a16="http://schemas.microsoft.com/office/drawing/2014/main" id="{27EA523E-DE10-2C07-055B-270CDA8CDC3B}"/>
              </a:ext>
            </a:extLst>
          </p:cNvPr>
          <p:cNvCxnSpPr>
            <a:cxnSpLocks/>
          </p:cNvCxnSpPr>
          <p:nvPr/>
        </p:nvCxnSpPr>
        <p:spPr>
          <a:xfrm>
            <a:off x="6091751" y="5156697"/>
            <a:ext cx="0" cy="365927"/>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3" name="Straight Connector 22">
            <a:extLst>
              <a:ext uri="{FF2B5EF4-FFF2-40B4-BE49-F238E27FC236}">
                <a16:creationId xmlns:a16="http://schemas.microsoft.com/office/drawing/2014/main" id="{6F91BE3B-102B-0E2F-B952-9C038CB17F49}"/>
              </a:ext>
            </a:extLst>
          </p:cNvPr>
          <p:cNvCxnSpPr>
            <a:cxnSpLocks/>
          </p:cNvCxnSpPr>
          <p:nvPr/>
        </p:nvCxnSpPr>
        <p:spPr>
          <a:xfrm>
            <a:off x="6112668" y="4445344"/>
            <a:ext cx="0" cy="269705"/>
          </a:xfrm>
          <a:prstGeom prst="line">
            <a:avLst/>
          </a:prstGeom>
        </p:spPr>
        <p:style>
          <a:lnRef idx="2">
            <a:schemeClr val="dk1"/>
          </a:lnRef>
          <a:fillRef idx="0">
            <a:schemeClr val="dk1"/>
          </a:fillRef>
          <a:effectRef idx="1">
            <a:schemeClr val="dk1"/>
          </a:effectRef>
          <a:fontRef idx="minor">
            <a:schemeClr val="tx1"/>
          </a:fontRef>
        </p:style>
      </p:cxnSp>
      <p:sp>
        <p:nvSpPr>
          <p:cNvPr id="24" name="Google Shape;261;p34">
            <a:extLst>
              <a:ext uri="{FF2B5EF4-FFF2-40B4-BE49-F238E27FC236}">
                <a16:creationId xmlns:a16="http://schemas.microsoft.com/office/drawing/2014/main" id="{76CE4256-3097-1762-97EF-3D6EC8C369EA}"/>
              </a:ext>
            </a:extLst>
          </p:cNvPr>
          <p:cNvSpPr txBox="1">
            <a:spLocks/>
          </p:cNvSpPr>
          <p:nvPr/>
        </p:nvSpPr>
        <p:spPr>
          <a:xfrm>
            <a:off x="4855600" y="4762073"/>
            <a:ext cx="2514137" cy="443819"/>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2100"/>
              <a:buFont typeface="Arimo"/>
              <a:buNone/>
              <a:defRPr sz="2600" b="1" i="0" u="none" strike="noStrike" cap="none">
                <a:solidFill>
                  <a:schemeClr val="dk1"/>
                </a:solidFill>
                <a:latin typeface="Bellota Text"/>
                <a:ea typeface="Bellota Text"/>
                <a:cs typeface="Bellota Text"/>
                <a:sym typeface="Bellota Text"/>
              </a:defRPr>
            </a:lvl1pPr>
            <a:lvl2pPr marL="914400" marR="0" lvl="1"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2pPr>
            <a:lvl3pPr marL="1371600" marR="0" lvl="2"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3pPr>
            <a:lvl4pPr marL="1828800" marR="0" lvl="3"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4pPr>
            <a:lvl5pPr marL="2286000" marR="0" lvl="4"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5pPr>
            <a:lvl6pPr marL="2743200" marR="0" lvl="5"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6pPr>
            <a:lvl7pPr marL="3200400" marR="0" lvl="6"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7pPr>
            <a:lvl8pPr marL="3657600" marR="0" lvl="7"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8pPr>
            <a:lvl9pPr marL="4114800" marR="0" lvl="8"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9pPr>
          </a:lstStyle>
          <a:p>
            <a:pPr marL="0" indent="0" algn="ctr"/>
            <a:r>
              <a:rPr lang="en-US" sz="1600" dirty="0"/>
              <a:t>Sequence Alignment</a:t>
            </a:r>
          </a:p>
        </p:txBody>
      </p:sp>
      <p:sp>
        <p:nvSpPr>
          <p:cNvPr id="27" name="TextBox 26">
            <a:extLst>
              <a:ext uri="{FF2B5EF4-FFF2-40B4-BE49-F238E27FC236}">
                <a16:creationId xmlns:a16="http://schemas.microsoft.com/office/drawing/2014/main" id="{158DA386-6790-34FB-1558-67669ECC7EB9}"/>
              </a:ext>
            </a:extLst>
          </p:cNvPr>
          <p:cNvSpPr txBox="1"/>
          <p:nvPr/>
        </p:nvSpPr>
        <p:spPr>
          <a:xfrm>
            <a:off x="3259756" y="2573409"/>
            <a:ext cx="3242019" cy="307777"/>
          </a:xfrm>
          <a:prstGeom prst="rect">
            <a:avLst/>
          </a:prstGeom>
          <a:noFill/>
        </p:spPr>
        <p:txBody>
          <a:bodyPr wrap="square" rtlCol="0">
            <a:spAutoFit/>
          </a:bodyPr>
          <a:lstStyle/>
          <a:p>
            <a:pPr fontAlgn="base">
              <a:spcAft>
                <a:spcPts val="500"/>
              </a:spcAft>
            </a:pPr>
            <a:r>
              <a:rPr lang="en-US" sz="1400" b="1" dirty="0">
                <a:solidFill>
                  <a:srgbClr val="0F2741"/>
                </a:solidFill>
                <a:latin typeface="Open Sans" panose="020B0606030504020204" pitchFamily="34" charset="0"/>
              </a:rPr>
              <a:t>Real Raw Nanopore Signal [5]</a:t>
            </a:r>
          </a:p>
        </p:txBody>
      </p:sp>
      <p:sp>
        <p:nvSpPr>
          <p:cNvPr id="29" name="Google Shape;261;p34">
            <a:extLst>
              <a:ext uri="{FF2B5EF4-FFF2-40B4-BE49-F238E27FC236}">
                <a16:creationId xmlns:a16="http://schemas.microsoft.com/office/drawing/2014/main" id="{A4F7955D-E28D-9AB4-06DD-14DC98DDFF0E}"/>
              </a:ext>
            </a:extLst>
          </p:cNvPr>
          <p:cNvSpPr txBox="1">
            <a:spLocks/>
          </p:cNvSpPr>
          <p:nvPr/>
        </p:nvSpPr>
        <p:spPr>
          <a:xfrm>
            <a:off x="10195661" y="6280163"/>
            <a:ext cx="1873187" cy="443819"/>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2100"/>
              <a:buFont typeface="Arimo"/>
              <a:buNone/>
              <a:defRPr sz="2600" b="1" i="0" u="none" strike="noStrike" cap="none">
                <a:solidFill>
                  <a:schemeClr val="dk1"/>
                </a:solidFill>
                <a:latin typeface="Bellota Text"/>
                <a:ea typeface="Bellota Text"/>
                <a:cs typeface="Bellota Text"/>
                <a:sym typeface="Bellota Text"/>
              </a:defRPr>
            </a:lvl1pPr>
            <a:lvl2pPr marL="914400" marR="0" lvl="1"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2pPr>
            <a:lvl3pPr marL="1371600" marR="0" lvl="2"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3pPr>
            <a:lvl4pPr marL="1828800" marR="0" lvl="3"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4pPr>
            <a:lvl5pPr marL="2286000" marR="0" lvl="4"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5pPr>
            <a:lvl6pPr marL="2743200" marR="0" lvl="5"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6pPr>
            <a:lvl7pPr marL="3200400" marR="0" lvl="6"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7pPr>
            <a:lvl8pPr marL="3657600" marR="0" lvl="7"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8pPr>
            <a:lvl9pPr marL="4114800" marR="0" lvl="8"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9pPr>
          </a:lstStyle>
          <a:p>
            <a:pPr marL="0" indent="0" algn="ctr"/>
            <a:r>
              <a:rPr lang="en-US" sz="1200" dirty="0"/>
              <a:t>*Note: not actual result from nanopore signal</a:t>
            </a:r>
          </a:p>
        </p:txBody>
      </p:sp>
    </p:spTree>
    <p:extLst>
      <p:ext uri="{BB962C8B-B14F-4D97-AF65-F5344CB8AC3E}">
        <p14:creationId xmlns:p14="http://schemas.microsoft.com/office/powerpoint/2010/main" val="3149859975"/>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D39EF4-C258-2C49-569D-92FE4460D9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CD66DF-7633-1BC0-68A3-FA5370B86CE5}"/>
              </a:ext>
            </a:extLst>
          </p:cNvPr>
          <p:cNvSpPr>
            <a:spLocks noGrp="1"/>
          </p:cNvSpPr>
          <p:nvPr>
            <p:ph type="title"/>
          </p:nvPr>
        </p:nvSpPr>
        <p:spPr>
          <a:xfrm>
            <a:off x="2851574" y="535109"/>
            <a:ext cx="6488853" cy="763600"/>
          </a:xfrm>
        </p:spPr>
        <p:txBody>
          <a:bodyPr/>
          <a:lstStyle/>
          <a:p>
            <a:r>
              <a:rPr lang="en-US" dirty="0"/>
              <a:t>Interesting Observation</a:t>
            </a:r>
          </a:p>
        </p:txBody>
      </p:sp>
      <p:pic>
        <p:nvPicPr>
          <p:cNvPr id="19" name="Picture 18">
            <a:extLst>
              <a:ext uri="{FF2B5EF4-FFF2-40B4-BE49-F238E27FC236}">
                <a16:creationId xmlns:a16="http://schemas.microsoft.com/office/drawing/2014/main" id="{80A05A86-3469-FB58-CE4F-EA693C32F37D}"/>
              </a:ext>
            </a:extLst>
          </p:cNvPr>
          <p:cNvPicPr>
            <a:picLocks noChangeAspect="1"/>
          </p:cNvPicPr>
          <p:nvPr/>
        </p:nvPicPr>
        <p:blipFill>
          <a:blip r:embed="rId3"/>
          <a:stretch>
            <a:fillRect/>
          </a:stretch>
        </p:blipFill>
        <p:spPr>
          <a:xfrm>
            <a:off x="513081" y="1525694"/>
            <a:ext cx="5727932" cy="3806613"/>
          </a:xfrm>
          <a:prstGeom prst="rect">
            <a:avLst/>
          </a:prstGeom>
        </p:spPr>
      </p:pic>
    </p:spTree>
    <p:extLst>
      <p:ext uri="{BB962C8B-B14F-4D97-AF65-F5344CB8AC3E}">
        <p14:creationId xmlns:p14="http://schemas.microsoft.com/office/powerpoint/2010/main" val="3234558135"/>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691C5-6F64-B2E4-F993-8E270F9482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41B102-8B43-CFA1-5F52-921C5B290B97}"/>
              </a:ext>
            </a:extLst>
          </p:cNvPr>
          <p:cNvSpPr>
            <a:spLocks noGrp="1"/>
          </p:cNvSpPr>
          <p:nvPr>
            <p:ph type="title"/>
          </p:nvPr>
        </p:nvSpPr>
        <p:spPr>
          <a:xfrm>
            <a:off x="2851574" y="535109"/>
            <a:ext cx="6488853" cy="763600"/>
          </a:xfrm>
        </p:spPr>
        <p:txBody>
          <a:bodyPr/>
          <a:lstStyle/>
          <a:p>
            <a:r>
              <a:rPr lang="en-US" dirty="0"/>
              <a:t>Interesting Observation</a:t>
            </a:r>
          </a:p>
        </p:txBody>
      </p:sp>
      <p:pic>
        <p:nvPicPr>
          <p:cNvPr id="19" name="Picture 18">
            <a:extLst>
              <a:ext uri="{FF2B5EF4-FFF2-40B4-BE49-F238E27FC236}">
                <a16:creationId xmlns:a16="http://schemas.microsoft.com/office/drawing/2014/main" id="{DD0C6557-9CD5-CF00-1568-15844C9CE65C}"/>
              </a:ext>
            </a:extLst>
          </p:cNvPr>
          <p:cNvPicPr>
            <a:picLocks noChangeAspect="1"/>
          </p:cNvPicPr>
          <p:nvPr/>
        </p:nvPicPr>
        <p:blipFill>
          <a:blip r:embed="rId3"/>
          <a:stretch>
            <a:fillRect/>
          </a:stretch>
        </p:blipFill>
        <p:spPr>
          <a:xfrm>
            <a:off x="513081" y="1525694"/>
            <a:ext cx="5727932" cy="3806613"/>
          </a:xfrm>
          <a:prstGeom prst="rect">
            <a:avLst/>
          </a:prstGeom>
        </p:spPr>
      </p:pic>
      <p:cxnSp>
        <p:nvCxnSpPr>
          <p:cNvPr id="3" name="Straight Arrow Connector 2">
            <a:extLst>
              <a:ext uri="{FF2B5EF4-FFF2-40B4-BE49-F238E27FC236}">
                <a16:creationId xmlns:a16="http://schemas.microsoft.com/office/drawing/2014/main" id="{4BFCCD5A-78A4-2604-6114-8E00F4E3FC19}"/>
              </a:ext>
            </a:extLst>
          </p:cNvPr>
          <p:cNvCxnSpPr>
            <a:cxnSpLocks/>
          </p:cNvCxnSpPr>
          <p:nvPr/>
        </p:nvCxnSpPr>
        <p:spPr>
          <a:xfrm>
            <a:off x="9158048" y="4226742"/>
            <a:ext cx="0" cy="58974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pic>
        <p:nvPicPr>
          <p:cNvPr id="4" name="Picture 6">
            <a:extLst>
              <a:ext uri="{FF2B5EF4-FFF2-40B4-BE49-F238E27FC236}">
                <a16:creationId xmlns:a16="http://schemas.microsoft.com/office/drawing/2014/main" id="{1F65EF67-37EC-A6FB-23C1-9B7DAB09887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50000" b="49951"/>
          <a:stretch/>
        </p:blipFill>
        <p:spPr bwMode="auto">
          <a:xfrm>
            <a:off x="6530878" y="1623454"/>
            <a:ext cx="4831108" cy="239943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4">
            <a:extLst>
              <a:ext uri="{FF2B5EF4-FFF2-40B4-BE49-F238E27FC236}">
                <a16:creationId xmlns:a16="http://schemas.microsoft.com/office/drawing/2014/main" id="{85572AA5-09B9-8D7B-93CA-9409455FC158}"/>
              </a:ext>
            </a:extLst>
          </p:cNvPr>
          <p:cNvGraphicFramePr>
            <a:graphicFrameLocks noGrp="1"/>
          </p:cNvGraphicFramePr>
          <p:nvPr/>
        </p:nvGraphicFramePr>
        <p:xfrm>
          <a:off x="6703577" y="5066061"/>
          <a:ext cx="1046467" cy="304800"/>
        </p:xfrm>
        <a:graphic>
          <a:graphicData uri="http://schemas.openxmlformats.org/drawingml/2006/table">
            <a:tbl>
              <a:tblPr firstRow="1" bandRow="1"/>
              <a:tblGrid>
                <a:gridCol w="1046467">
                  <a:extLst>
                    <a:ext uri="{9D8B030D-6E8A-4147-A177-3AD203B41FA5}">
                      <a16:colId xmlns:a16="http://schemas.microsoft.com/office/drawing/2014/main" val="3443096232"/>
                    </a:ext>
                  </a:extLst>
                </a:gridCol>
              </a:tblGrid>
              <a:tr h="304800">
                <a:tc>
                  <a:txBody>
                    <a:bodyPr/>
                    <a:lstStyle/>
                    <a:p>
                      <a:pPr algn="ctr"/>
                      <a:r>
                        <a:rPr lang="en-US" sz="1200" dirty="0"/>
                        <a:t>Visionaries</a:t>
                      </a:r>
                      <a:endParaRPr lang="en-GB" sz="1200" dirty="0"/>
                    </a:p>
                  </a:txBody>
                  <a:tcPr marL="121920" marR="121920" marT="60960" marB="60960">
                    <a:noFill/>
                  </a:tcPr>
                </a:tc>
                <a:extLst>
                  <a:ext uri="{0D108BD9-81ED-4DB2-BD59-A6C34878D82A}">
                    <a16:rowId xmlns:a16="http://schemas.microsoft.com/office/drawing/2014/main" val="2175260963"/>
                  </a:ext>
                </a:extLst>
              </a:tr>
            </a:tbl>
          </a:graphicData>
        </a:graphic>
      </p:graphicFrame>
      <p:graphicFrame>
        <p:nvGraphicFramePr>
          <p:cNvPr id="6" name="Table 5">
            <a:extLst>
              <a:ext uri="{FF2B5EF4-FFF2-40B4-BE49-F238E27FC236}">
                <a16:creationId xmlns:a16="http://schemas.microsoft.com/office/drawing/2014/main" id="{40D17872-99A1-5BFC-725A-D575F63573B0}"/>
              </a:ext>
            </a:extLst>
          </p:cNvPr>
          <p:cNvGraphicFramePr>
            <a:graphicFrameLocks noGrp="1"/>
          </p:cNvGraphicFramePr>
          <p:nvPr/>
        </p:nvGraphicFramePr>
        <p:xfrm>
          <a:off x="7886666" y="5046981"/>
          <a:ext cx="1005812" cy="304800"/>
        </p:xfrm>
        <a:graphic>
          <a:graphicData uri="http://schemas.openxmlformats.org/drawingml/2006/table">
            <a:tbl>
              <a:tblPr firstRow="1" bandRow="1"/>
              <a:tblGrid>
                <a:gridCol w="1005812">
                  <a:extLst>
                    <a:ext uri="{9D8B030D-6E8A-4147-A177-3AD203B41FA5}">
                      <a16:colId xmlns:a16="http://schemas.microsoft.com/office/drawing/2014/main" val="3443096232"/>
                    </a:ext>
                  </a:extLst>
                </a:gridCol>
              </a:tblGrid>
              <a:tr h="30480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200" dirty="0"/>
                        <a:t>psychiatric</a:t>
                      </a:r>
                      <a:endParaRPr lang="en-GB" sz="1200" dirty="0"/>
                    </a:p>
                  </a:txBody>
                  <a:tcPr marL="121920" marR="121920" marT="60960" marB="60960">
                    <a:noFill/>
                  </a:tcPr>
                </a:tc>
                <a:extLst>
                  <a:ext uri="{0D108BD9-81ED-4DB2-BD59-A6C34878D82A}">
                    <a16:rowId xmlns:a16="http://schemas.microsoft.com/office/drawing/2014/main" val="2175260963"/>
                  </a:ext>
                </a:extLst>
              </a:tr>
            </a:tbl>
          </a:graphicData>
        </a:graphic>
      </p:graphicFrame>
      <p:graphicFrame>
        <p:nvGraphicFramePr>
          <p:cNvPr id="7" name="Table 6">
            <a:extLst>
              <a:ext uri="{FF2B5EF4-FFF2-40B4-BE49-F238E27FC236}">
                <a16:creationId xmlns:a16="http://schemas.microsoft.com/office/drawing/2014/main" id="{0A5C1DDC-1BCB-E497-7DED-2700B6335333}"/>
              </a:ext>
            </a:extLst>
          </p:cNvPr>
          <p:cNvGraphicFramePr>
            <a:graphicFrameLocks noGrp="1"/>
          </p:cNvGraphicFramePr>
          <p:nvPr/>
        </p:nvGraphicFramePr>
        <p:xfrm>
          <a:off x="8933134" y="5046981"/>
          <a:ext cx="721639" cy="304800"/>
        </p:xfrm>
        <a:graphic>
          <a:graphicData uri="http://schemas.openxmlformats.org/drawingml/2006/table">
            <a:tbl>
              <a:tblPr firstRow="1" bandRow="1"/>
              <a:tblGrid>
                <a:gridCol w="721639">
                  <a:extLst>
                    <a:ext uri="{9D8B030D-6E8A-4147-A177-3AD203B41FA5}">
                      <a16:colId xmlns:a16="http://schemas.microsoft.com/office/drawing/2014/main" val="3443096232"/>
                    </a:ext>
                  </a:extLst>
                </a:gridCol>
              </a:tblGrid>
              <a:tr h="30480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200" dirty="0"/>
                        <a:t>wards</a:t>
                      </a:r>
                      <a:endParaRPr lang="en-GB" sz="1200" dirty="0"/>
                    </a:p>
                  </a:txBody>
                  <a:tcPr marL="121920" marR="121920" marT="60960" marB="60960">
                    <a:noFill/>
                  </a:tcPr>
                </a:tc>
                <a:extLst>
                  <a:ext uri="{0D108BD9-81ED-4DB2-BD59-A6C34878D82A}">
                    <a16:rowId xmlns:a16="http://schemas.microsoft.com/office/drawing/2014/main" val="2175260963"/>
                  </a:ext>
                </a:extLst>
              </a:tr>
            </a:tbl>
          </a:graphicData>
        </a:graphic>
      </p:graphicFrame>
      <p:graphicFrame>
        <p:nvGraphicFramePr>
          <p:cNvPr id="8" name="Table 7">
            <a:extLst>
              <a:ext uri="{FF2B5EF4-FFF2-40B4-BE49-F238E27FC236}">
                <a16:creationId xmlns:a16="http://schemas.microsoft.com/office/drawing/2014/main" id="{D94A92C2-75C6-86BE-6C1C-88C013B14C7F}"/>
              </a:ext>
            </a:extLst>
          </p:cNvPr>
          <p:cNvGraphicFramePr>
            <a:graphicFrameLocks noGrp="1"/>
          </p:cNvGraphicFramePr>
          <p:nvPr/>
        </p:nvGraphicFramePr>
        <p:xfrm>
          <a:off x="9654772" y="5046981"/>
          <a:ext cx="474133" cy="304800"/>
        </p:xfrm>
        <a:graphic>
          <a:graphicData uri="http://schemas.openxmlformats.org/drawingml/2006/table">
            <a:tbl>
              <a:tblPr firstRow="1" bandRow="1"/>
              <a:tblGrid>
                <a:gridCol w="474133">
                  <a:extLst>
                    <a:ext uri="{9D8B030D-6E8A-4147-A177-3AD203B41FA5}">
                      <a16:colId xmlns:a16="http://schemas.microsoft.com/office/drawing/2014/main" val="3443096232"/>
                    </a:ext>
                  </a:extLst>
                </a:gridCol>
              </a:tblGrid>
              <a:tr h="30480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200" dirty="0"/>
                        <a:t>are</a:t>
                      </a:r>
                      <a:endParaRPr lang="en-GB" sz="1200" dirty="0"/>
                    </a:p>
                  </a:txBody>
                  <a:tcPr marL="121920" marR="121920" marT="60960" marB="60960">
                    <a:noFill/>
                  </a:tcPr>
                </a:tc>
                <a:extLst>
                  <a:ext uri="{0D108BD9-81ED-4DB2-BD59-A6C34878D82A}">
                    <a16:rowId xmlns:a16="http://schemas.microsoft.com/office/drawing/2014/main" val="2175260963"/>
                  </a:ext>
                </a:extLst>
              </a:tr>
            </a:tbl>
          </a:graphicData>
        </a:graphic>
      </p:graphicFrame>
      <p:graphicFrame>
        <p:nvGraphicFramePr>
          <p:cNvPr id="9" name="Table 8">
            <a:extLst>
              <a:ext uri="{FF2B5EF4-FFF2-40B4-BE49-F238E27FC236}">
                <a16:creationId xmlns:a16="http://schemas.microsoft.com/office/drawing/2014/main" id="{0B625353-34FE-07CD-55AF-CA192B01A734}"/>
              </a:ext>
            </a:extLst>
          </p:cNvPr>
          <p:cNvGraphicFramePr>
            <a:graphicFrameLocks noGrp="1"/>
          </p:cNvGraphicFramePr>
          <p:nvPr/>
        </p:nvGraphicFramePr>
        <p:xfrm>
          <a:off x="10139344" y="5046981"/>
          <a:ext cx="474133" cy="304800"/>
        </p:xfrm>
        <a:graphic>
          <a:graphicData uri="http://schemas.openxmlformats.org/drawingml/2006/table">
            <a:tbl>
              <a:tblPr firstRow="1" bandRow="1"/>
              <a:tblGrid>
                <a:gridCol w="474133">
                  <a:extLst>
                    <a:ext uri="{9D8B030D-6E8A-4147-A177-3AD203B41FA5}">
                      <a16:colId xmlns:a16="http://schemas.microsoft.com/office/drawing/2014/main" val="3443096232"/>
                    </a:ext>
                  </a:extLst>
                </a:gridCol>
              </a:tblGrid>
              <a:tr h="30480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200" dirty="0"/>
                        <a:t>full</a:t>
                      </a:r>
                      <a:endParaRPr lang="en-GB" sz="1200" dirty="0"/>
                    </a:p>
                  </a:txBody>
                  <a:tcPr marL="121920" marR="121920" marT="60960" marB="60960">
                    <a:noFill/>
                  </a:tcPr>
                </a:tc>
                <a:extLst>
                  <a:ext uri="{0D108BD9-81ED-4DB2-BD59-A6C34878D82A}">
                    <a16:rowId xmlns:a16="http://schemas.microsoft.com/office/drawing/2014/main" val="2175260963"/>
                  </a:ext>
                </a:extLst>
              </a:tr>
            </a:tbl>
          </a:graphicData>
        </a:graphic>
      </p:graphicFrame>
      <p:graphicFrame>
        <p:nvGraphicFramePr>
          <p:cNvPr id="10" name="Table 9">
            <a:extLst>
              <a:ext uri="{FF2B5EF4-FFF2-40B4-BE49-F238E27FC236}">
                <a16:creationId xmlns:a16="http://schemas.microsoft.com/office/drawing/2014/main" id="{1D082683-5567-7959-46A8-3D04D2DDCF30}"/>
              </a:ext>
            </a:extLst>
          </p:cNvPr>
          <p:cNvGraphicFramePr>
            <a:graphicFrameLocks noGrp="1"/>
          </p:cNvGraphicFramePr>
          <p:nvPr/>
        </p:nvGraphicFramePr>
        <p:xfrm>
          <a:off x="10613478" y="5046981"/>
          <a:ext cx="474133" cy="304800"/>
        </p:xfrm>
        <a:graphic>
          <a:graphicData uri="http://schemas.openxmlformats.org/drawingml/2006/table">
            <a:tbl>
              <a:tblPr firstRow="1" bandRow="1"/>
              <a:tblGrid>
                <a:gridCol w="474133">
                  <a:extLst>
                    <a:ext uri="{9D8B030D-6E8A-4147-A177-3AD203B41FA5}">
                      <a16:colId xmlns:a16="http://schemas.microsoft.com/office/drawing/2014/main" val="3443096232"/>
                    </a:ext>
                  </a:extLst>
                </a:gridCol>
              </a:tblGrid>
              <a:tr h="30480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200" dirty="0"/>
                        <a:t>of</a:t>
                      </a:r>
                      <a:endParaRPr lang="en-GB" sz="1200" dirty="0"/>
                    </a:p>
                  </a:txBody>
                  <a:tcPr marL="121920" marR="121920" marT="60960" marB="60960">
                    <a:noFill/>
                  </a:tcPr>
                </a:tc>
                <a:extLst>
                  <a:ext uri="{0D108BD9-81ED-4DB2-BD59-A6C34878D82A}">
                    <a16:rowId xmlns:a16="http://schemas.microsoft.com/office/drawing/2014/main" val="2175260963"/>
                  </a:ext>
                </a:extLst>
              </a:tr>
            </a:tbl>
          </a:graphicData>
        </a:graphic>
      </p:graphicFrame>
      <p:graphicFrame>
        <p:nvGraphicFramePr>
          <p:cNvPr id="11" name="Table 10">
            <a:extLst>
              <a:ext uri="{FF2B5EF4-FFF2-40B4-BE49-F238E27FC236}">
                <a16:creationId xmlns:a16="http://schemas.microsoft.com/office/drawing/2014/main" id="{1A52A6DE-9846-763C-4F4A-C1F41A9D40E5}"/>
              </a:ext>
            </a:extLst>
          </p:cNvPr>
          <p:cNvGraphicFramePr>
            <a:graphicFrameLocks noGrp="1"/>
          </p:cNvGraphicFramePr>
          <p:nvPr/>
        </p:nvGraphicFramePr>
        <p:xfrm>
          <a:off x="11087611" y="5066061"/>
          <a:ext cx="585615" cy="487680"/>
        </p:xfrm>
        <a:graphic>
          <a:graphicData uri="http://schemas.openxmlformats.org/drawingml/2006/table">
            <a:tbl>
              <a:tblPr firstRow="1" bandRow="1"/>
              <a:tblGrid>
                <a:gridCol w="585615">
                  <a:extLst>
                    <a:ext uri="{9D8B030D-6E8A-4147-A177-3AD203B41FA5}">
                      <a16:colId xmlns:a16="http://schemas.microsoft.com/office/drawing/2014/main" val="3443096232"/>
                    </a:ext>
                  </a:extLst>
                </a:gridCol>
              </a:tblGrid>
              <a:tr h="48768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200" dirty="0"/>
                        <a:t>them</a:t>
                      </a:r>
                      <a:endParaRPr lang="en-GB" sz="1200" dirty="0"/>
                    </a:p>
                  </a:txBody>
                  <a:tcPr marL="121920" marR="121920" marT="60960" marB="60960">
                    <a:noFill/>
                  </a:tcPr>
                </a:tc>
                <a:extLst>
                  <a:ext uri="{0D108BD9-81ED-4DB2-BD59-A6C34878D82A}">
                    <a16:rowId xmlns:a16="http://schemas.microsoft.com/office/drawing/2014/main" val="2175260963"/>
                  </a:ext>
                </a:extLst>
              </a:tr>
            </a:tbl>
          </a:graphicData>
        </a:graphic>
      </p:graphicFrame>
      <p:sp>
        <p:nvSpPr>
          <p:cNvPr id="12" name="TextBox 11">
            <a:extLst>
              <a:ext uri="{FF2B5EF4-FFF2-40B4-BE49-F238E27FC236}">
                <a16:creationId xmlns:a16="http://schemas.microsoft.com/office/drawing/2014/main" id="{FC8B050D-D191-60F4-9E67-A843961213C7}"/>
              </a:ext>
            </a:extLst>
          </p:cNvPr>
          <p:cNvSpPr txBox="1"/>
          <p:nvPr/>
        </p:nvSpPr>
        <p:spPr>
          <a:xfrm>
            <a:off x="6571313" y="5421646"/>
            <a:ext cx="4790673" cy="523220"/>
          </a:xfrm>
          <a:prstGeom prst="rect">
            <a:avLst/>
          </a:prstGeom>
          <a:noFill/>
        </p:spPr>
        <p:txBody>
          <a:bodyPr wrap="square" rtlCol="0">
            <a:spAutoFit/>
          </a:bodyPr>
          <a:lstStyle/>
          <a:p>
            <a:pPr fontAlgn="base">
              <a:spcAft>
                <a:spcPts val="500"/>
              </a:spcAft>
            </a:pPr>
            <a:r>
              <a:rPr lang="en-US" sz="1400" b="1" dirty="0">
                <a:solidFill>
                  <a:srgbClr val="333332"/>
                </a:solidFill>
                <a:latin typeface="Open Sans" panose="020B0606030504020204" pitchFamily="34" charset="0"/>
                <a:ea typeface="Open Sans" panose="020B0606030504020204" pitchFamily="34" charset="0"/>
                <a:cs typeface="Open Sans" panose="020B0606030504020204" pitchFamily="34" charset="0"/>
              </a:rPr>
              <a:t>Real example of sound waves with its corresponding representation of words spoken [7]</a:t>
            </a:r>
            <a:endParaRPr lang="en-US" sz="1200" b="1" dirty="0">
              <a:solidFill>
                <a:srgbClr val="0F274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40288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043A7-7117-00D3-1DEB-331C1DC370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3A8774-4005-6E5F-F5C8-343152B9DD6E}"/>
              </a:ext>
            </a:extLst>
          </p:cNvPr>
          <p:cNvSpPr>
            <a:spLocks noGrp="1"/>
          </p:cNvSpPr>
          <p:nvPr>
            <p:ph type="title"/>
          </p:nvPr>
        </p:nvSpPr>
        <p:spPr>
          <a:xfrm>
            <a:off x="3873764" y="331909"/>
            <a:ext cx="4444472" cy="763600"/>
          </a:xfrm>
        </p:spPr>
        <p:txBody>
          <a:bodyPr/>
          <a:lstStyle/>
          <a:p>
            <a:r>
              <a:rPr lang="en-US" dirty="0"/>
              <a:t>Synthetic Data</a:t>
            </a:r>
          </a:p>
        </p:txBody>
      </p:sp>
      <p:pic>
        <p:nvPicPr>
          <p:cNvPr id="3" name="Picture 2">
            <a:extLst>
              <a:ext uri="{FF2B5EF4-FFF2-40B4-BE49-F238E27FC236}">
                <a16:creationId xmlns:a16="http://schemas.microsoft.com/office/drawing/2014/main" id="{AB1D3A5F-AB09-B33E-7032-85FEF89F343C}"/>
              </a:ext>
            </a:extLst>
          </p:cNvPr>
          <p:cNvPicPr>
            <a:picLocks noChangeAspect="1"/>
          </p:cNvPicPr>
          <p:nvPr/>
        </p:nvPicPr>
        <p:blipFill>
          <a:blip r:embed="rId3"/>
          <a:srcRect l="7990" t="4503" r="6930" b="64662"/>
          <a:stretch/>
        </p:blipFill>
        <p:spPr>
          <a:xfrm>
            <a:off x="3070552" y="1752665"/>
            <a:ext cx="6050896" cy="1138271"/>
          </a:xfrm>
          <a:prstGeom prst="rect">
            <a:avLst/>
          </a:prstGeom>
        </p:spPr>
      </p:pic>
      <p:sp>
        <p:nvSpPr>
          <p:cNvPr id="7" name="TextBox 6">
            <a:extLst>
              <a:ext uri="{FF2B5EF4-FFF2-40B4-BE49-F238E27FC236}">
                <a16:creationId xmlns:a16="http://schemas.microsoft.com/office/drawing/2014/main" id="{9C8637F2-FD75-60A0-8105-73A152DC4064}"/>
              </a:ext>
            </a:extLst>
          </p:cNvPr>
          <p:cNvSpPr txBox="1"/>
          <p:nvPr/>
        </p:nvSpPr>
        <p:spPr>
          <a:xfrm>
            <a:off x="3297469" y="2899946"/>
            <a:ext cx="5155288" cy="307777"/>
          </a:xfrm>
          <a:prstGeom prst="rect">
            <a:avLst/>
          </a:prstGeom>
          <a:noFill/>
        </p:spPr>
        <p:txBody>
          <a:bodyPr wrap="square" rtlCol="0">
            <a:spAutoFit/>
          </a:bodyPr>
          <a:lstStyle/>
          <a:p>
            <a:pPr fontAlgn="base">
              <a:spcAft>
                <a:spcPts val="500"/>
              </a:spcAft>
            </a:pPr>
            <a:r>
              <a:rPr lang="en-US" sz="1400" b="1" dirty="0">
                <a:solidFill>
                  <a:srgbClr val="0F2741"/>
                </a:solidFill>
                <a:latin typeface="Open Sans" panose="020B0606030504020204" pitchFamily="34" charset="0"/>
              </a:rPr>
              <a:t>Real Raw Nanopore Signal [5]</a:t>
            </a:r>
          </a:p>
        </p:txBody>
      </p:sp>
      <p:sp>
        <p:nvSpPr>
          <p:cNvPr id="9" name="Google Shape;261;p34">
            <a:extLst>
              <a:ext uri="{FF2B5EF4-FFF2-40B4-BE49-F238E27FC236}">
                <a16:creationId xmlns:a16="http://schemas.microsoft.com/office/drawing/2014/main" id="{6969D97D-44DC-007E-AC46-C1DD77D4DB76}"/>
              </a:ext>
            </a:extLst>
          </p:cNvPr>
          <p:cNvSpPr txBox="1">
            <a:spLocks/>
          </p:cNvSpPr>
          <p:nvPr/>
        </p:nvSpPr>
        <p:spPr>
          <a:xfrm>
            <a:off x="1123294" y="4366684"/>
            <a:ext cx="3001821" cy="1570163"/>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2100"/>
              <a:buFont typeface="Arimo"/>
              <a:buNone/>
              <a:defRPr sz="2600" b="1" i="0" u="none" strike="noStrike" cap="none">
                <a:solidFill>
                  <a:schemeClr val="dk1"/>
                </a:solidFill>
                <a:latin typeface="Bellota Text"/>
                <a:ea typeface="Bellota Text"/>
                <a:cs typeface="Bellota Text"/>
                <a:sym typeface="Bellota Text"/>
              </a:defRPr>
            </a:lvl1pPr>
            <a:lvl2pPr marL="914400" marR="0" lvl="1"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2pPr>
            <a:lvl3pPr marL="1371600" marR="0" lvl="2"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3pPr>
            <a:lvl4pPr marL="1828800" marR="0" lvl="3"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4pPr>
            <a:lvl5pPr marL="2286000" marR="0" lvl="4"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5pPr>
            <a:lvl6pPr marL="2743200" marR="0" lvl="5"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6pPr>
            <a:lvl7pPr marL="3200400" marR="0" lvl="6"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7pPr>
            <a:lvl8pPr marL="3657600" marR="0" lvl="7"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8pPr>
            <a:lvl9pPr marL="4114800" marR="0" lvl="8"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9pPr>
          </a:lstStyle>
          <a:p>
            <a:pPr marL="0" indent="0" algn="ctr"/>
            <a:r>
              <a:rPr lang="en-US" sz="1600" b="0" dirty="0"/>
              <a:t>y = </a:t>
            </a:r>
            <a:br>
              <a:rPr lang="en-US" sz="1600" b="0" dirty="0"/>
            </a:br>
            <a:r>
              <a:rPr lang="en-US" sz="1600" b="0" dirty="0"/>
              <a:t>ACGT, TGCA, CAGT, ...</a:t>
            </a:r>
            <a:br>
              <a:rPr lang="en-US" sz="1600" b="0" dirty="0"/>
            </a:br>
            <a:r>
              <a:rPr lang="en-US" sz="1600" b="0" dirty="0"/>
              <a:t>TGCA, TGCA, GTAC, ...</a:t>
            </a:r>
            <a:br>
              <a:rPr lang="en-US" sz="1600" b="0" dirty="0"/>
            </a:br>
            <a:r>
              <a:rPr lang="en-US" sz="1600" b="0" dirty="0"/>
              <a:t>CAGT, TGCA, ACGT, ...</a:t>
            </a:r>
            <a:br>
              <a:rPr lang="en-US" sz="1600" b="0" dirty="0"/>
            </a:br>
            <a:endParaRPr lang="en-US" sz="1600" b="0" dirty="0"/>
          </a:p>
        </p:txBody>
      </p:sp>
      <p:sp>
        <p:nvSpPr>
          <p:cNvPr id="10" name="Google Shape;261;p34">
            <a:extLst>
              <a:ext uri="{FF2B5EF4-FFF2-40B4-BE49-F238E27FC236}">
                <a16:creationId xmlns:a16="http://schemas.microsoft.com/office/drawing/2014/main" id="{70341D49-F49F-CC4D-087E-EFC7238ABB51}"/>
              </a:ext>
            </a:extLst>
          </p:cNvPr>
          <p:cNvSpPr txBox="1">
            <a:spLocks/>
          </p:cNvSpPr>
          <p:nvPr/>
        </p:nvSpPr>
        <p:spPr>
          <a:xfrm>
            <a:off x="10195661" y="6280163"/>
            <a:ext cx="1873187" cy="443819"/>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2100"/>
              <a:buFont typeface="Arimo"/>
              <a:buNone/>
              <a:defRPr sz="2600" b="1" i="0" u="none" strike="noStrike" cap="none">
                <a:solidFill>
                  <a:schemeClr val="dk1"/>
                </a:solidFill>
                <a:latin typeface="Bellota Text"/>
                <a:ea typeface="Bellota Text"/>
                <a:cs typeface="Bellota Text"/>
                <a:sym typeface="Bellota Text"/>
              </a:defRPr>
            </a:lvl1pPr>
            <a:lvl2pPr marL="914400" marR="0" lvl="1"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2pPr>
            <a:lvl3pPr marL="1371600" marR="0" lvl="2"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3pPr>
            <a:lvl4pPr marL="1828800" marR="0" lvl="3"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4pPr>
            <a:lvl5pPr marL="2286000" marR="0" lvl="4"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5pPr>
            <a:lvl6pPr marL="2743200" marR="0" lvl="5"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6pPr>
            <a:lvl7pPr marL="3200400" marR="0" lvl="6"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7pPr>
            <a:lvl8pPr marL="3657600" marR="0" lvl="7"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8pPr>
            <a:lvl9pPr marL="4114800" marR="0" lvl="8"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9pPr>
          </a:lstStyle>
          <a:p>
            <a:pPr marL="0" indent="0" algn="ctr"/>
            <a:r>
              <a:rPr lang="en-US" sz="1200" b="0" dirty="0"/>
              <a:t>*Note: This diagram is for demonstrative purposes only</a:t>
            </a:r>
          </a:p>
        </p:txBody>
      </p:sp>
      <p:cxnSp>
        <p:nvCxnSpPr>
          <p:cNvPr id="11" name="Straight Arrow Connector 10">
            <a:extLst>
              <a:ext uri="{FF2B5EF4-FFF2-40B4-BE49-F238E27FC236}">
                <a16:creationId xmlns:a16="http://schemas.microsoft.com/office/drawing/2014/main" id="{EE630E1D-4BDB-9133-34C3-C1BE0DA7B4B6}"/>
              </a:ext>
            </a:extLst>
          </p:cNvPr>
          <p:cNvCxnSpPr>
            <a:cxnSpLocks/>
            <a:endCxn id="7" idx="2"/>
          </p:cNvCxnSpPr>
          <p:nvPr/>
        </p:nvCxnSpPr>
        <p:spPr>
          <a:xfrm flipV="1">
            <a:off x="4895851" y="3207723"/>
            <a:ext cx="979262" cy="340367"/>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3" name="Straight Connector 12">
            <a:extLst>
              <a:ext uri="{FF2B5EF4-FFF2-40B4-BE49-F238E27FC236}">
                <a16:creationId xmlns:a16="http://schemas.microsoft.com/office/drawing/2014/main" id="{74413B8F-DBEA-3E84-80D1-E9DD354A1582}"/>
              </a:ext>
            </a:extLst>
          </p:cNvPr>
          <p:cNvCxnSpPr>
            <a:cxnSpLocks/>
          </p:cNvCxnSpPr>
          <p:nvPr/>
        </p:nvCxnSpPr>
        <p:spPr>
          <a:xfrm flipH="1">
            <a:off x="2658743" y="3967067"/>
            <a:ext cx="827408" cy="216231"/>
          </a:xfrm>
          <a:prstGeom prst="line">
            <a:avLst/>
          </a:prstGeom>
        </p:spPr>
        <p:style>
          <a:lnRef idx="2">
            <a:schemeClr val="dk1"/>
          </a:lnRef>
          <a:fillRef idx="0">
            <a:schemeClr val="dk1"/>
          </a:fillRef>
          <a:effectRef idx="1">
            <a:schemeClr val="dk1"/>
          </a:effectRef>
          <a:fontRef idx="minor">
            <a:schemeClr val="tx1"/>
          </a:fontRef>
        </p:style>
      </p:cxnSp>
      <p:sp>
        <p:nvSpPr>
          <p:cNvPr id="14" name="Google Shape;261;p34">
            <a:extLst>
              <a:ext uri="{FF2B5EF4-FFF2-40B4-BE49-F238E27FC236}">
                <a16:creationId xmlns:a16="http://schemas.microsoft.com/office/drawing/2014/main" id="{8F0FD554-DDDC-6C51-B044-85C8BC42047A}"/>
              </a:ext>
            </a:extLst>
          </p:cNvPr>
          <p:cNvSpPr txBox="1">
            <a:spLocks/>
          </p:cNvSpPr>
          <p:nvPr/>
        </p:nvSpPr>
        <p:spPr>
          <a:xfrm>
            <a:off x="2972775" y="3650278"/>
            <a:ext cx="2539367" cy="443819"/>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2100"/>
              <a:buFont typeface="Arimo"/>
              <a:buNone/>
              <a:defRPr sz="2600" b="1" i="0" u="none" strike="noStrike" cap="none">
                <a:solidFill>
                  <a:schemeClr val="dk1"/>
                </a:solidFill>
                <a:latin typeface="Bellota Text"/>
                <a:ea typeface="Bellota Text"/>
                <a:cs typeface="Bellota Text"/>
                <a:sym typeface="Bellota Text"/>
              </a:defRPr>
            </a:lvl1pPr>
            <a:lvl2pPr marL="914400" marR="0" lvl="1"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2pPr>
            <a:lvl3pPr marL="1371600" marR="0" lvl="2"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3pPr>
            <a:lvl4pPr marL="1828800" marR="0" lvl="3"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4pPr>
            <a:lvl5pPr marL="2286000" marR="0" lvl="4"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5pPr>
            <a:lvl6pPr marL="2743200" marR="0" lvl="5"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6pPr>
            <a:lvl7pPr marL="3200400" marR="0" lvl="6"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7pPr>
            <a:lvl8pPr marL="3657600" marR="0" lvl="7"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8pPr>
            <a:lvl9pPr marL="4114800" marR="0" lvl="8"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9pPr>
          </a:lstStyle>
          <a:p>
            <a:pPr marL="0" indent="0" algn="ctr"/>
            <a:r>
              <a:rPr lang="en-US" sz="1600" b="0" dirty="0" err="1"/>
              <a:t>Squigulator</a:t>
            </a:r>
            <a:r>
              <a:rPr lang="en-US" sz="1600" b="0" dirty="0"/>
              <a:t> (to make “squiggle”)* [5]</a:t>
            </a:r>
            <a:br>
              <a:rPr lang="en-US" sz="1600" b="0" dirty="0"/>
            </a:br>
            <a:r>
              <a:rPr lang="en-US" sz="933" b="0" dirty="0"/>
              <a:t>*+extra interim steps</a:t>
            </a:r>
            <a:endParaRPr lang="en-US" sz="1600" b="0" dirty="0"/>
          </a:p>
        </p:txBody>
      </p:sp>
      <p:sp>
        <p:nvSpPr>
          <p:cNvPr id="23" name="Left Bracket 22">
            <a:extLst>
              <a:ext uri="{FF2B5EF4-FFF2-40B4-BE49-F238E27FC236}">
                <a16:creationId xmlns:a16="http://schemas.microsoft.com/office/drawing/2014/main" id="{36F58D98-1F17-F27A-7EA3-68811C2C9DC6}"/>
              </a:ext>
            </a:extLst>
          </p:cNvPr>
          <p:cNvSpPr/>
          <p:nvPr/>
        </p:nvSpPr>
        <p:spPr>
          <a:xfrm>
            <a:off x="1123296" y="4545837"/>
            <a:ext cx="232817" cy="1219200"/>
          </a:xfrm>
          <a:prstGeom prst="leftBracket">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en-GB" sz="2400"/>
          </a:p>
        </p:txBody>
      </p:sp>
      <p:sp>
        <p:nvSpPr>
          <p:cNvPr id="25" name="Left Bracket 24">
            <a:extLst>
              <a:ext uri="{FF2B5EF4-FFF2-40B4-BE49-F238E27FC236}">
                <a16:creationId xmlns:a16="http://schemas.microsoft.com/office/drawing/2014/main" id="{DCA5AA81-68BE-105D-A95C-ABDD590D6892}"/>
              </a:ext>
            </a:extLst>
          </p:cNvPr>
          <p:cNvSpPr/>
          <p:nvPr/>
        </p:nvSpPr>
        <p:spPr>
          <a:xfrm rot="10800000">
            <a:off x="3775890" y="4519673"/>
            <a:ext cx="232817" cy="1219200"/>
          </a:xfrm>
          <a:prstGeom prst="leftBracket">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en-GB" sz="2400"/>
          </a:p>
        </p:txBody>
      </p:sp>
      <p:cxnSp>
        <p:nvCxnSpPr>
          <p:cNvPr id="26" name="Straight Arrow Connector 25">
            <a:extLst>
              <a:ext uri="{FF2B5EF4-FFF2-40B4-BE49-F238E27FC236}">
                <a16:creationId xmlns:a16="http://schemas.microsoft.com/office/drawing/2014/main" id="{34554043-F1C9-3811-681D-00D7EE301865}"/>
              </a:ext>
            </a:extLst>
          </p:cNvPr>
          <p:cNvCxnSpPr>
            <a:cxnSpLocks/>
          </p:cNvCxnSpPr>
          <p:nvPr/>
        </p:nvCxnSpPr>
        <p:spPr>
          <a:xfrm>
            <a:off x="7832200" y="4074884"/>
            <a:ext cx="620557" cy="350537"/>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1" name="Straight Connector 30">
            <a:extLst>
              <a:ext uri="{FF2B5EF4-FFF2-40B4-BE49-F238E27FC236}">
                <a16:creationId xmlns:a16="http://schemas.microsoft.com/office/drawing/2014/main" id="{8FAA5CCE-0AE9-D8F5-8DF8-1906F1AF848F}"/>
              </a:ext>
            </a:extLst>
          </p:cNvPr>
          <p:cNvCxnSpPr>
            <a:cxnSpLocks/>
          </p:cNvCxnSpPr>
          <p:nvPr/>
        </p:nvCxnSpPr>
        <p:spPr>
          <a:xfrm flipH="1" flipV="1">
            <a:off x="6489287" y="3228460"/>
            <a:ext cx="540164" cy="294787"/>
          </a:xfrm>
          <a:prstGeom prst="line">
            <a:avLst/>
          </a:prstGeom>
        </p:spPr>
        <p:style>
          <a:lnRef idx="2">
            <a:schemeClr val="dk1"/>
          </a:lnRef>
          <a:fillRef idx="0">
            <a:schemeClr val="dk1"/>
          </a:fillRef>
          <a:effectRef idx="1">
            <a:schemeClr val="dk1"/>
          </a:effectRef>
          <a:fontRef idx="minor">
            <a:schemeClr val="tx1"/>
          </a:fontRef>
        </p:style>
      </p:cxnSp>
      <p:sp>
        <p:nvSpPr>
          <p:cNvPr id="33" name="Google Shape;261;p34">
            <a:extLst>
              <a:ext uri="{FF2B5EF4-FFF2-40B4-BE49-F238E27FC236}">
                <a16:creationId xmlns:a16="http://schemas.microsoft.com/office/drawing/2014/main" id="{C3848CDC-3085-0AEC-6665-87707477636D}"/>
              </a:ext>
            </a:extLst>
          </p:cNvPr>
          <p:cNvSpPr txBox="1">
            <a:spLocks/>
          </p:cNvSpPr>
          <p:nvPr/>
        </p:nvSpPr>
        <p:spPr>
          <a:xfrm>
            <a:off x="6096001" y="3631363"/>
            <a:ext cx="3254647" cy="443819"/>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2100"/>
              <a:buFont typeface="Arimo"/>
              <a:buNone/>
              <a:defRPr sz="2600" b="1" i="0" u="none" strike="noStrike" cap="none">
                <a:solidFill>
                  <a:schemeClr val="dk1"/>
                </a:solidFill>
                <a:latin typeface="Bellota Text"/>
                <a:ea typeface="Bellota Text"/>
                <a:cs typeface="Bellota Text"/>
                <a:sym typeface="Bellota Text"/>
              </a:defRPr>
            </a:lvl1pPr>
            <a:lvl2pPr marL="914400" marR="0" lvl="1"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2pPr>
            <a:lvl3pPr marL="1371600" marR="0" lvl="2"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3pPr>
            <a:lvl4pPr marL="1828800" marR="0" lvl="3"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4pPr>
            <a:lvl5pPr marL="2286000" marR="0" lvl="4"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5pPr>
            <a:lvl6pPr marL="2743200" marR="0" lvl="5"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6pPr>
            <a:lvl7pPr marL="3200400" marR="0" lvl="6"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7pPr>
            <a:lvl8pPr marL="3657600" marR="0" lvl="7"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8pPr>
            <a:lvl9pPr marL="4114800" marR="0" lvl="8"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9pPr>
          </a:lstStyle>
          <a:p>
            <a:pPr marL="0" indent="0" algn="ctr"/>
            <a:r>
              <a:rPr lang="en-US" sz="1600" b="0" dirty="0"/>
              <a:t>Signal Processing</a:t>
            </a:r>
          </a:p>
        </p:txBody>
      </p:sp>
      <p:sp>
        <p:nvSpPr>
          <p:cNvPr id="37" name="Google Shape;261;p34">
            <a:extLst>
              <a:ext uri="{FF2B5EF4-FFF2-40B4-BE49-F238E27FC236}">
                <a16:creationId xmlns:a16="http://schemas.microsoft.com/office/drawing/2014/main" id="{239BFCEB-8D18-F4DD-66CA-2C81ABEA59F8}"/>
              </a:ext>
            </a:extLst>
          </p:cNvPr>
          <p:cNvSpPr txBox="1">
            <a:spLocks/>
          </p:cNvSpPr>
          <p:nvPr/>
        </p:nvSpPr>
        <p:spPr>
          <a:xfrm>
            <a:off x="7620538" y="4476943"/>
            <a:ext cx="3001821" cy="1570163"/>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2100"/>
              <a:buFont typeface="Arimo"/>
              <a:buNone/>
              <a:defRPr sz="2600" b="1" i="0" u="none" strike="noStrike" cap="none">
                <a:solidFill>
                  <a:schemeClr val="dk1"/>
                </a:solidFill>
                <a:latin typeface="Bellota Text"/>
                <a:ea typeface="Bellota Text"/>
                <a:cs typeface="Bellota Text"/>
                <a:sym typeface="Bellota Text"/>
              </a:defRPr>
            </a:lvl1pPr>
            <a:lvl2pPr marL="914400" marR="0" lvl="1"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2pPr>
            <a:lvl3pPr marL="1371600" marR="0" lvl="2"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3pPr>
            <a:lvl4pPr marL="1828800" marR="0" lvl="3"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4pPr>
            <a:lvl5pPr marL="2286000" marR="0" lvl="4"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5pPr>
            <a:lvl6pPr marL="2743200" marR="0" lvl="5"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6pPr>
            <a:lvl7pPr marL="3200400" marR="0" lvl="6"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7pPr>
            <a:lvl8pPr marL="3657600" marR="0" lvl="7"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8pPr>
            <a:lvl9pPr marL="4114800" marR="0" lvl="8"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9pPr>
          </a:lstStyle>
          <a:p>
            <a:pPr marL="0" indent="0" algn="ctr"/>
            <a:r>
              <a:rPr lang="en-US" sz="1600" b="0" dirty="0"/>
              <a:t>X = </a:t>
            </a:r>
            <a:br>
              <a:rPr lang="en-US" sz="1600" b="0" dirty="0"/>
            </a:br>
            <a:r>
              <a:rPr lang="en-US" sz="1600" b="0" dirty="0"/>
              <a:t>451, 455, 455, 444, 451, ...</a:t>
            </a:r>
            <a:br>
              <a:rPr lang="en-US" sz="1600" b="0" dirty="0"/>
            </a:br>
            <a:r>
              <a:rPr lang="en-US" sz="1600" b="0" dirty="0"/>
              <a:t>503, 502, 507, 455, 478, ...</a:t>
            </a:r>
            <a:br>
              <a:rPr lang="en-US" sz="1600" b="0" dirty="0"/>
            </a:br>
            <a:r>
              <a:rPr lang="en-US" sz="1600" b="0" dirty="0"/>
              <a:t>451, 455, 444, 451, 455, ... </a:t>
            </a:r>
            <a:br>
              <a:rPr lang="en-US" sz="1600" b="0" dirty="0"/>
            </a:br>
            <a:endParaRPr lang="en-US" sz="1600" b="0" dirty="0"/>
          </a:p>
        </p:txBody>
      </p:sp>
      <p:sp>
        <p:nvSpPr>
          <p:cNvPr id="38" name="Left Bracket 37">
            <a:extLst>
              <a:ext uri="{FF2B5EF4-FFF2-40B4-BE49-F238E27FC236}">
                <a16:creationId xmlns:a16="http://schemas.microsoft.com/office/drawing/2014/main" id="{406BF4F2-4FCF-66B6-30CD-9DF8C01A2BCD}"/>
              </a:ext>
            </a:extLst>
          </p:cNvPr>
          <p:cNvSpPr/>
          <p:nvPr/>
        </p:nvSpPr>
        <p:spPr>
          <a:xfrm>
            <a:off x="7620540" y="4656096"/>
            <a:ext cx="232817" cy="1219200"/>
          </a:xfrm>
          <a:prstGeom prst="leftBracket">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en-GB" sz="2400"/>
          </a:p>
        </p:txBody>
      </p:sp>
      <p:sp>
        <p:nvSpPr>
          <p:cNvPr id="39" name="Left Bracket 38">
            <a:extLst>
              <a:ext uri="{FF2B5EF4-FFF2-40B4-BE49-F238E27FC236}">
                <a16:creationId xmlns:a16="http://schemas.microsoft.com/office/drawing/2014/main" id="{A41794A0-6740-D74D-7DCC-9CAEB9FCFA43}"/>
              </a:ext>
            </a:extLst>
          </p:cNvPr>
          <p:cNvSpPr/>
          <p:nvPr/>
        </p:nvSpPr>
        <p:spPr>
          <a:xfrm rot="10800000">
            <a:off x="10262213" y="4656096"/>
            <a:ext cx="232817" cy="1219200"/>
          </a:xfrm>
          <a:prstGeom prst="leftBracket">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en-GB" sz="2400"/>
          </a:p>
        </p:txBody>
      </p:sp>
    </p:spTree>
    <p:extLst>
      <p:ext uri="{BB962C8B-B14F-4D97-AF65-F5344CB8AC3E}">
        <p14:creationId xmlns:p14="http://schemas.microsoft.com/office/powerpoint/2010/main" val="422373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238CE116-D674-A80C-7712-DC49B26410A0}"/>
              </a:ext>
            </a:extLst>
          </p:cNvPr>
          <p:cNvPicPr>
            <a:picLocks noChangeAspect="1"/>
          </p:cNvPicPr>
          <p:nvPr/>
        </p:nvPicPr>
        <p:blipFill>
          <a:blip r:embed="rId3"/>
          <a:stretch>
            <a:fillRect/>
          </a:stretch>
        </p:blipFill>
        <p:spPr>
          <a:xfrm>
            <a:off x="1512589" y="1183052"/>
            <a:ext cx="9166821" cy="4092331"/>
          </a:xfrm>
          <a:prstGeom prst="rect">
            <a:avLst/>
          </a:prstGeom>
        </p:spPr>
      </p:pic>
      <p:sp>
        <p:nvSpPr>
          <p:cNvPr id="16" name="TextBox 15">
            <a:extLst>
              <a:ext uri="{FF2B5EF4-FFF2-40B4-BE49-F238E27FC236}">
                <a16:creationId xmlns:a16="http://schemas.microsoft.com/office/drawing/2014/main" id="{18135420-286B-B7BC-0AB0-D961BD7BC882}"/>
              </a:ext>
            </a:extLst>
          </p:cNvPr>
          <p:cNvSpPr txBox="1"/>
          <p:nvPr/>
        </p:nvSpPr>
        <p:spPr>
          <a:xfrm>
            <a:off x="1689552" y="5462954"/>
            <a:ext cx="8720539" cy="523220"/>
          </a:xfrm>
          <a:prstGeom prst="rect">
            <a:avLst/>
          </a:prstGeom>
          <a:noFill/>
        </p:spPr>
        <p:txBody>
          <a:bodyPr wrap="square" rtlCol="0">
            <a:spAutoFit/>
          </a:bodyPr>
          <a:lstStyle/>
          <a:p>
            <a:pPr fontAlgn="base">
              <a:spcAft>
                <a:spcPts val="500"/>
              </a:spcAft>
            </a:pPr>
            <a:r>
              <a:rPr lang="en-US" sz="1400" b="1" dirty="0">
                <a:solidFill>
                  <a:srgbClr val="0F2741"/>
                </a:solidFill>
                <a:latin typeface="Open Sans" panose="020B0606030504020204" pitchFamily="34" charset="0"/>
              </a:rPr>
              <a:t>Table 1: Showing performance of CNN-Transformer-GRU without hyperparameter turning and with hyperparameter tuning (</a:t>
            </a:r>
            <a:r>
              <a:rPr lang="en-US" sz="1400" b="1" dirty="0" err="1">
                <a:solidFill>
                  <a:srgbClr val="0F2741"/>
                </a:solidFill>
                <a:latin typeface="Open Sans" panose="020B0606030504020204" pitchFamily="34" charset="0"/>
              </a:rPr>
              <a:t>Optuna</a:t>
            </a:r>
            <a:r>
              <a:rPr lang="en-US" sz="1400" b="1" dirty="0">
                <a:solidFill>
                  <a:srgbClr val="0F2741"/>
                </a:solidFill>
                <a:latin typeface="Open Sans" panose="020B0606030504020204" pitchFamily="34" charset="0"/>
              </a:rPr>
              <a:t>)</a:t>
            </a:r>
          </a:p>
        </p:txBody>
      </p:sp>
    </p:spTree>
    <p:extLst>
      <p:ext uri="{BB962C8B-B14F-4D97-AF65-F5344CB8AC3E}">
        <p14:creationId xmlns:p14="http://schemas.microsoft.com/office/powerpoint/2010/main" val="29411842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1E125684-C96C-CA8C-25FB-417F70DAA245}"/>
              </a:ext>
            </a:extLst>
          </p:cNvPr>
          <p:cNvPicPr>
            <a:picLocks noChangeAspect="1"/>
          </p:cNvPicPr>
          <p:nvPr/>
        </p:nvPicPr>
        <p:blipFill>
          <a:blip r:embed="rId3"/>
          <a:stretch>
            <a:fillRect/>
          </a:stretch>
        </p:blipFill>
        <p:spPr>
          <a:xfrm>
            <a:off x="1535938" y="2353408"/>
            <a:ext cx="9120124" cy="2151184"/>
          </a:xfrm>
          <a:prstGeom prst="rect">
            <a:avLst/>
          </a:prstGeom>
        </p:spPr>
      </p:pic>
      <p:sp>
        <p:nvSpPr>
          <p:cNvPr id="16" name="TextBox 15">
            <a:extLst>
              <a:ext uri="{FF2B5EF4-FFF2-40B4-BE49-F238E27FC236}">
                <a16:creationId xmlns:a16="http://schemas.microsoft.com/office/drawing/2014/main" id="{5A97EC12-58F1-B88E-DC50-3B83F6434714}"/>
              </a:ext>
            </a:extLst>
          </p:cNvPr>
          <p:cNvSpPr txBox="1"/>
          <p:nvPr/>
        </p:nvSpPr>
        <p:spPr>
          <a:xfrm>
            <a:off x="1535938" y="4736123"/>
            <a:ext cx="8720539" cy="523220"/>
          </a:xfrm>
          <a:prstGeom prst="rect">
            <a:avLst/>
          </a:prstGeom>
          <a:noFill/>
        </p:spPr>
        <p:txBody>
          <a:bodyPr wrap="square" rtlCol="0">
            <a:spAutoFit/>
          </a:bodyPr>
          <a:lstStyle/>
          <a:p>
            <a:pPr fontAlgn="base">
              <a:spcAft>
                <a:spcPts val="500"/>
              </a:spcAft>
            </a:pPr>
            <a:r>
              <a:rPr lang="en-US" sz="1400" b="1" dirty="0">
                <a:solidFill>
                  <a:srgbClr val="0F2741"/>
                </a:solidFill>
                <a:latin typeface="Open Sans" panose="020B0606030504020204" pitchFamily="34" charset="0"/>
              </a:rPr>
              <a:t>Table 2: Showing performance of CNN-Transformer-CTC with hyperparameter turning (</a:t>
            </a:r>
            <a:r>
              <a:rPr lang="en-US" sz="1400" b="1" dirty="0" err="1">
                <a:solidFill>
                  <a:srgbClr val="0F2741"/>
                </a:solidFill>
                <a:latin typeface="Open Sans" panose="020B0606030504020204" pitchFamily="34" charset="0"/>
              </a:rPr>
              <a:t>Optuna</a:t>
            </a:r>
            <a:r>
              <a:rPr lang="en-US" sz="1400" b="1" dirty="0">
                <a:solidFill>
                  <a:srgbClr val="0F2741"/>
                </a:solidFill>
                <a:latin typeface="Open Sans" panose="020B0606030504020204" pitchFamily="34" charset="0"/>
              </a:rPr>
              <a:t>) vs CNN-</a:t>
            </a:r>
            <a:r>
              <a:rPr lang="en-US" sz="1400" b="1" dirty="0" err="1">
                <a:solidFill>
                  <a:srgbClr val="0F2741"/>
                </a:solidFill>
                <a:latin typeface="Open Sans" panose="020B0606030504020204" pitchFamily="34" charset="0"/>
              </a:rPr>
              <a:t>BiGRU</a:t>
            </a:r>
            <a:r>
              <a:rPr lang="en-US" sz="1400" b="1" dirty="0">
                <a:solidFill>
                  <a:srgbClr val="0F2741"/>
                </a:solidFill>
                <a:latin typeface="Open Sans" panose="020B0606030504020204" pitchFamily="34" charset="0"/>
              </a:rPr>
              <a:t>-CTC with hyperparameter tuning (</a:t>
            </a:r>
            <a:r>
              <a:rPr lang="en-US" sz="1400" b="1" dirty="0" err="1">
                <a:solidFill>
                  <a:srgbClr val="0F2741"/>
                </a:solidFill>
                <a:latin typeface="Open Sans" panose="020B0606030504020204" pitchFamily="34" charset="0"/>
              </a:rPr>
              <a:t>Optuna</a:t>
            </a:r>
            <a:r>
              <a:rPr lang="en-US" sz="1400" b="1" dirty="0">
                <a:solidFill>
                  <a:srgbClr val="0F2741"/>
                </a:solidFill>
                <a:latin typeface="Open Sans" panose="020B0606030504020204" pitchFamily="34" charset="0"/>
              </a:rPr>
              <a:t>)</a:t>
            </a:r>
          </a:p>
        </p:txBody>
      </p:sp>
    </p:spTree>
    <p:extLst>
      <p:ext uri="{BB962C8B-B14F-4D97-AF65-F5344CB8AC3E}">
        <p14:creationId xmlns:p14="http://schemas.microsoft.com/office/powerpoint/2010/main" val="26214733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70602-8728-3974-2BAB-A68517B7DA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F846D5-5F57-7A2D-AE32-ADADF751ED7A}"/>
              </a:ext>
            </a:extLst>
          </p:cNvPr>
          <p:cNvSpPr>
            <a:spLocks noGrp="1"/>
          </p:cNvSpPr>
          <p:nvPr>
            <p:ph type="title"/>
          </p:nvPr>
        </p:nvSpPr>
        <p:spPr>
          <a:xfrm>
            <a:off x="3575714" y="657029"/>
            <a:ext cx="5040572" cy="763600"/>
          </a:xfrm>
        </p:spPr>
        <p:txBody>
          <a:bodyPr/>
          <a:lstStyle/>
          <a:p>
            <a:r>
              <a:rPr lang="en-US" dirty="0"/>
              <a:t>Future Directions</a:t>
            </a:r>
          </a:p>
        </p:txBody>
      </p:sp>
      <p:sp>
        <p:nvSpPr>
          <p:cNvPr id="4" name="Google Shape;261;p34">
            <a:extLst>
              <a:ext uri="{FF2B5EF4-FFF2-40B4-BE49-F238E27FC236}">
                <a16:creationId xmlns:a16="http://schemas.microsoft.com/office/drawing/2014/main" id="{852C466A-779D-E12C-938F-5699E3571D7D}"/>
              </a:ext>
            </a:extLst>
          </p:cNvPr>
          <p:cNvSpPr txBox="1">
            <a:spLocks/>
          </p:cNvSpPr>
          <p:nvPr/>
        </p:nvSpPr>
        <p:spPr>
          <a:xfrm>
            <a:off x="1790701" y="1683961"/>
            <a:ext cx="9105899" cy="4366507"/>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2100"/>
              <a:buFont typeface="Arimo"/>
              <a:buNone/>
              <a:defRPr sz="2600" b="1" i="0" u="none" strike="noStrike" cap="none">
                <a:solidFill>
                  <a:schemeClr val="dk1"/>
                </a:solidFill>
                <a:latin typeface="Bellota Text"/>
                <a:ea typeface="Bellota Text"/>
                <a:cs typeface="Bellota Text"/>
                <a:sym typeface="Bellota Text"/>
              </a:defRPr>
            </a:lvl1pPr>
            <a:lvl2pPr marL="914400" marR="0" lvl="1"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2pPr>
            <a:lvl3pPr marL="1371600" marR="0" lvl="2"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3pPr>
            <a:lvl4pPr marL="1828800" marR="0" lvl="3"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4pPr>
            <a:lvl5pPr marL="2286000" marR="0" lvl="4"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5pPr>
            <a:lvl6pPr marL="2743200" marR="0" lvl="5"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6pPr>
            <a:lvl7pPr marL="3200400" marR="0" lvl="6"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7pPr>
            <a:lvl8pPr marL="3657600" marR="0" lvl="7"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8pPr>
            <a:lvl9pPr marL="4114800" marR="0" lvl="8"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9pPr>
          </a:lstStyle>
          <a:p>
            <a:r>
              <a:rPr lang="en-US" sz="2400" b="0" dirty="0"/>
              <a:t>Real Nanopore Signal Data</a:t>
            </a:r>
          </a:p>
          <a:p>
            <a:endParaRPr lang="en-US" sz="2400" b="0" dirty="0"/>
          </a:p>
          <a:p>
            <a:r>
              <a:rPr lang="en-US" sz="2400" b="0" dirty="0"/>
              <a:t>Advanced Unsupervised Methods:</a:t>
            </a:r>
            <a:br>
              <a:rPr lang="en-US" sz="2400" b="0" dirty="0"/>
            </a:br>
            <a:r>
              <a:rPr lang="en-US" sz="2400" b="0" dirty="0"/>
              <a:t>-&gt; Targeted microbial sequencing [10]</a:t>
            </a:r>
            <a:br>
              <a:rPr lang="en-US" sz="2400" b="0" dirty="0"/>
            </a:br>
            <a:r>
              <a:rPr lang="en-US" sz="2400" b="0" dirty="0"/>
              <a:t>-&gt; Future-proofing future encodings of DNA Storage</a:t>
            </a:r>
          </a:p>
        </p:txBody>
      </p:sp>
      <p:pic>
        <p:nvPicPr>
          <p:cNvPr id="5" name="Google Shape;1066;p57">
            <a:extLst>
              <a:ext uri="{FF2B5EF4-FFF2-40B4-BE49-F238E27FC236}">
                <a16:creationId xmlns:a16="http://schemas.microsoft.com/office/drawing/2014/main" id="{7E836087-9FDB-B840-13B7-9AB487FA6EA1}"/>
              </a:ext>
            </a:extLst>
          </p:cNvPr>
          <p:cNvPicPr preferRelativeResize="0"/>
          <p:nvPr/>
        </p:nvPicPr>
        <p:blipFill>
          <a:blip r:embed="rId3">
            <a:alphaModFix/>
          </a:blip>
          <a:stretch>
            <a:fillRect/>
          </a:stretch>
        </p:blipFill>
        <p:spPr>
          <a:xfrm rot="3174604">
            <a:off x="460465" y="3015033"/>
            <a:ext cx="2317571" cy="1704363"/>
          </a:xfrm>
          <a:prstGeom prst="rect">
            <a:avLst/>
          </a:prstGeom>
          <a:noFill/>
          <a:ln>
            <a:noFill/>
          </a:ln>
        </p:spPr>
      </p:pic>
    </p:spTree>
    <p:extLst>
      <p:ext uri="{BB962C8B-B14F-4D97-AF65-F5344CB8AC3E}">
        <p14:creationId xmlns:p14="http://schemas.microsoft.com/office/powerpoint/2010/main" val="2312004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CE7589-293E-E749-1095-64407EF500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205287-D937-CFDF-71BA-360404A56D6F}"/>
              </a:ext>
            </a:extLst>
          </p:cNvPr>
          <p:cNvSpPr>
            <a:spLocks noGrp="1"/>
          </p:cNvSpPr>
          <p:nvPr>
            <p:ph type="title"/>
          </p:nvPr>
        </p:nvSpPr>
        <p:spPr>
          <a:xfrm>
            <a:off x="4301256" y="657029"/>
            <a:ext cx="3589488" cy="763600"/>
          </a:xfrm>
        </p:spPr>
        <p:txBody>
          <a:bodyPr/>
          <a:lstStyle/>
          <a:p>
            <a:r>
              <a:rPr lang="en-US" dirty="0"/>
              <a:t>Definitions</a:t>
            </a:r>
          </a:p>
        </p:txBody>
      </p:sp>
      <p:sp>
        <p:nvSpPr>
          <p:cNvPr id="5" name="Google Shape;261;p34">
            <a:extLst>
              <a:ext uri="{FF2B5EF4-FFF2-40B4-BE49-F238E27FC236}">
                <a16:creationId xmlns:a16="http://schemas.microsoft.com/office/drawing/2014/main" id="{3828E8E7-8328-2573-350F-2AC88933286F}"/>
              </a:ext>
            </a:extLst>
          </p:cNvPr>
          <p:cNvSpPr txBox="1">
            <a:spLocks/>
          </p:cNvSpPr>
          <p:nvPr/>
        </p:nvSpPr>
        <p:spPr>
          <a:xfrm>
            <a:off x="1790701" y="1683961"/>
            <a:ext cx="9105899" cy="4366507"/>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2100"/>
              <a:buFont typeface="Arimo"/>
              <a:buNone/>
              <a:defRPr sz="2600" b="1" i="0" u="none" strike="noStrike" cap="none">
                <a:solidFill>
                  <a:schemeClr val="dk1"/>
                </a:solidFill>
                <a:latin typeface="Bellota Text"/>
                <a:ea typeface="Bellota Text"/>
                <a:cs typeface="Bellota Text"/>
                <a:sym typeface="Bellota Text"/>
              </a:defRPr>
            </a:lvl1pPr>
            <a:lvl2pPr marL="914400" marR="0" lvl="1"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2pPr>
            <a:lvl3pPr marL="1371600" marR="0" lvl="2"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3pPr>
            <a:lvl4pPr marL="1828800" marR="0" lvl="3"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4pPr>
            <a:lvl5pPr marL="2286000" marR="0" lvl="4"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5pPr>
            <a:lvl6pPr marL="2743200" marR="0" lvl="5"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6pPr>
            <a:lvl7pPr marL="3200400" marR="0" lvl="6"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7pPr>
            <a:lvl8pPr marL="3657600" marR="0" lvl="7"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8pPr>
            <a:lvl9pPr marL="4114800" marR="0" lvl="8"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9pPr>
          </a:lstStyle>
          <a:p>
            <a:r>
              <a:rPr lang="en-US" sz="2000" b="0" dirty="0"/>
              <a:t>DNA:</a:t>
            </a:r>
            <a:br>
              <a:rPr lang="en-US" sz="2000" b="0" dirty="0"/>
            </a:br>
            <a:r>
              <a:rPr lang="en-US" sz="2000" b="0" dirty="0"/>
              <a:t>Molecule storing genetic or digital data using nucleotide sequences.</a:t>
            </a:r>
          </a:p>
          <a:p>
            <a:endParaRPr lang="en-US" sz="2000" b="0" dirty="0"/>
          </a:p>
          <a:p>
            <a:r>
              <a:rPr lang="en-US" sz="2000" b="0" dirty="0"/>
              <a:t>DNA Double Helix:</a:t>
            </a:r>
            <a:br>
              <a:rPr lang="en-US" sz="2000" b="0" dirty="0"/>
            </a:br>
            <a:r>
              <a:rPr lang="en-US" sz="2000" b="0" dirty="0"/>
              <a:t>Spiral structure of two DNA strands holding encoded information.</a:t>
            </a:r>
          </a:p>
          <a:p>
            <a:endParaRPr lang="en-US" sz="2000" b="0" dirty="0"/>
          </a:p>
          <a:p>
            <a:r>
              <a:rPr lang="en-US" sz="2000" b="0" dirty="0"/>
              <a:t>Nucleotide Base:</a:t>
            </a:r>
            <a:br>
              <a:rPr lang="en-US" sz="2000" b="0" dirty="0"/>
            </a:br>
            <a:r>
              <a:rPr lang="en-US" sz="2000" b="0" dirty="0"/>
              <a:t>Building block of DNA, representing data with A, T, C, or G.</a:t>
            </a:r>
          </a:p>
          <a:p>
            <a:endParaRPr lang="en-US" sz="2000" b="0" dirty="0"/>
          </a:p>
          <a:p>
            <a:r>
              <a:rPr lang="en-US" sz="2000" b="0" dirty="0"/>
              <a:t>Motif:</a:t>
            </a:r>
            <a:br>
              <a:rPr lang="en-US" sz="2000" b="0" dirty="0"/>
            </a:br>
            <a:r>
              <a:rPr lang="en-US" sz="2000" b="0" dirty="0"/>
              <a:t>Repeating DNA pattern, e.g. [A T C G] [A T C G].</a:t>
            </a:r>
          </a:p>
          <a:p>
            <a:endParaRPr lang="en-US" sz="2000" b="0" dirty="0"/>
          </a:p>
          <a:p>
            <a:r>
              <a:rPr lang="en-US" sz="2000" b="0" dirty="0"/>
              <a:t>Base pairs:</a:t>
            </a:r>
            <a:br>
              <a:rPr lang="en-US" sz="2000" b="0" dirty="0"/>
            </a:br>
            <a:r>
              <a:rPr lang="en-US" sz="2000" b="0" dirty="0"/>
              <a:t>A-T and C-G pairs that </a:t>
            </a:r>
            <a:r>
              <a:rPr lang="en-US" sz="2000" b="0" dirty="0" err="1"/>
              <a:t>stabilise</a:t>
            </a:r>
            <a:r>
              <a:rPr lang="en-US" sz="2000" b="0" dirty="0"/>
              <a:t> DNA.</a:t>
            </a:r>
          </a:p>
        </p:txBody>
      </p:sp>
      <p:pic>
        <p:nvPicPr>
          <p:cNvPr id="6" name="Google Shape;1066;p57">
            <a:extLst>
              <a:ext uri="{FF2B5EF4-FFF2-40B4-BE49-F238E27FC236}">
                <a16:creationId xmlns:a16="http://schemas.microsoft.com/office/drawing/2014/main" id="{CE5AA09C-8835-4C86-71AB-B4EC8BF55EB0}"/>
              </a:ext>
            </a:extLst>
          </p:cNvPr>
          <p:cNvPicPr preferRelativeResize="0"/>
          <p:nvPr/>
        </p:nvPicPr>
        <p:blipFill>
          <a:blip r:embed="rId3">
            <a:alphaModFix/>
          </a:blip>
          <a:stretch>
            <a:fillRect/>
          </a:stretch>
        </p:blipFill>
        <p:spPr>
          <a:xfrm rot="3174604">
            <a:off x="-91842" y="2544884"/>
            <a:ext cx="3474527" cy="2644661"/>
          </a:xfrm>
          <a:prstGeom prst="rect">
            <a:avLst/>
          </a:prstGeom>
          <a:noFill/>
          <a:ln>
            <a:noFill/>
          </a:ln>
        </p:spPr>
      </p:pic>
    </p:spTree>
    <p:extLst>
      <p:ext uri="{BB962C8B-B14F-4D97-AF65-F5344CB8AC3E}">
        <p14:creationId xmlns:p14="http://schemas.microsoft.com/office/powerpoint/2010/main" val="466464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070"/>
        <p:cNvGrpSpPr/>
        <p:nvPr/>
      </p:nvGrpSpPr>
      <p:grpSpPr>
        <a:xfrm>
          <a:off x="0" y="0"/>
          <a:ext cx="0" cy="0"/>
          <a:chOff x="0" y="0"/>
          <a:chExt cx="0" cy="0"/>
        </a:xfrm>
      </p:grpSpPr>
      <p:sp>
        <p:nvSpPr>
          <p:cNvPr id="1071" name="Google Shape;1071;p58"/>
          <p:cNvSpPr txBox="1">
            <a:spLocks noGrp="1"/>
          </p:cNvSpPr>
          <p:nvPr>
            <p:ph type="title"/>
          </p:nvPr>
        </p:nvSpPr>
        <p:spPr>
          <a:xfrm>
            <a:off x="828133" y="462433"/>
            <a:ext cx="10535600" cy="763600"/>
          </a:xfrm>
          <a:prstGeom prst="rect">
            <a:avLst/>
          </a:prstGeom>
        </p:spPr>
        <p:txBody>
          <a:bodyPr spcFirstLastPara="1" vert="horz" wrap="square" lIns="121900" tIns="121900" rIns="121900" bIns="121900" rtlCol="0" anchor="t" anchorCtr="0">
            <a:noAutofit/>
          </a:bodyPr>
          <a:lstStyle/>
          <a:p>
            <a:r>
              <a:rPr lang="en" dirty="0"/>
              <a:t>References &amp; Questions</a:t>
            </a:r>
            <a:endParaRPr dirty="0"/>
          </a:p>
        </p:txBody>
      </p:sp>
      <p:sp>
        <p:nvSpPr>
          <p:cNvPr id="1072" name="Google Shape;1072;p58"/>
          <p:cNvSpPr txBox="1">
            <a:spLocks noGrp="1"/>
          </p:cNvSpPr>
          <p:nvPr>
            <p:ph type="body" idx="1"/>
          </p:nvPr>
        </p:nvSpPr>
        <p:spPr>
          <a:xfrm>
            <a:off x="828133" y="1458567"/>
            <a:ext cx="10128411" cy="4555200"/>
          </a:xfrm>
          <a:prstGeom prst="rect">
            <a:avLst/>
          </a:prstGeom>
        </p:spPr>
        <p:txBody>
          <a:bodyPr spcFirstLastPara="1" vert="horz" wrap="square" lIns="121900" tIns="121900" rIns="121900" bIns="121900" rtlCol="0" anchor="t" anchorCtr="0">
            <a:noAutofit/>
          </a:bodyPr>
          <a:lstStyle/>
          <a:p>
            <a:pPr marL="0" indent="0">
              <a:buNone/>
            </a:pPr>
            <a:r>
              <a:rPr lang="en-GB" sz="1200" dirty="0"/>
              <a:t>[1] </a:t>
            </a:r>
            <a:r>
              <a:rPr lang="en-US" sz="1200" dirty="0"/>
              <a:t>Statista, “Global data volume 2010-2028,” 2024. [Online]. Available: </a:t>
            </a:r>
            <a:r>
              <a:rPr lang="en-US" sz="1200" dirty="0">
                <a:hlinkClick r:id="rId3"/>
              </a:rPr>
              <a:t>https://www.statista.com/statistics/871513/worldwide-data-created</a:t>
            </a:r>
            <a:br>
              <a:rPr lang="en-US" sz="1200" dirty="0"/>
            </a:br>
            <a:endParaRPr lang="en-US" sz="1200" dirty="0"/>
          </a:p>
          <a:p>
            <a:pPr marL="0" indent="0">
              <a:buNone/>
            </a:pPr>
            <a:r>
              <a:rPr lang="en-US" sz="1200" dirty="0"/>
              <a:t>[2] Biology Online. "Single-stranded DNA." [Online]. Available: </a:t>
            </a:r>
            <a:r>
              <a:rPr lang="en-US" sz="1200" dirty="0">
                <a:hlinkClick r:id="rId4"/>
              </a:rPr>
              <a:t>https://www.biologyonline.com/dictionary/single-stranded-dna</a:t>
            </a:r>
            <a:endParaRPr lang="en-US" sz="1200" dirty="0"/>
          </a:p>
          <a:p>
            <a:pPr marL="0" indent="0">
              <a:buNone/>
            </a:pPr>
            <a:endParaRPr lang="en-US" sz="1200" dirty="0"/>
          </a:p>
          <a:p>
            <a:pPr marL="0" indent="0">
              <a:buNone/>
            </a:pPr>
            <a:r>
              <a:rPr lang="en-US" sz="1200" dirty="0"/>
              <a:t>[3] Oxford Nanopore Technologies. "How nanopore sequencing works," 2019. [Online]. Available: </a:t>
            </a:r>
            <a:r>
              <a:rPr lang="en-US" sz="1200" dirty="0">
                <a:hlinkClick r:id="rId5"/>
              </a:rPr>
              <a:t>https://www.youtube.com/watch?v=RcP85JHLmnI</a:t>
            </a:r>
            <a:br>
              <a:rPr lang="en-US" sz="1200" dirty="0"/>
            </a:br>
            <a:endParaRPr lang="en-US" sz="1200" dirty="0"/>
          </a:p>
          <a:p>
            <a:pPr marL="0" indent="0">
              <a:buNone/>
            </a:pPr>
            <a:r>
              <a:rPr lang="en-US" sz="1200" dirty="0"/>
              <a:t>[4] </a:t>
            </a:r>
            <a:r>
              <a:rPr lang="en-US" sz="1200" dirty="0" err="1"/>
              <a:t>Menkovski</a:t>
            </a:r>
            <a:r>
              <a:rPr lang="en-US" sz="1200" dirty="0"/>
              <a:t>, V. "Simulation of Nanopore sequencing (with generative models)," [Online]. Available: https://</a:t>
            </a:r>
            <a:r>
              <a:rPr lang="en-US" sz="1200" dirty="0" err="1"/>
              <a:t>vlamen.github.io</a:t>
            </a:r>
            <a:r>
              <a:rPr lang="en-US" sz="1200" dirty="0"/>
              <a:t>/</a:t>
            </a:r>
            <a:r>
              <a:rPr lang="en-US" sz="1200" dirty="0" err="1"/>
              <a:t>mscproject</a:t>
            </a:r>
            <a:r>
              <a:rPr lang="en-US" sz="1200" dirty="0"/>
              <a:t>/nanopore/</a:t>
            </a:r>
            <a:br>
              <a:rPr lang="en-US" sz="1200" dirty="0"/>
            </a:br>
            <a:br>
              <a:rPr lang="en-US" sz="1200" dirty="0"/>
            </a:br>
            <a:r>
              <a:rPr lang="en-US" sz="1200" dirty="0"/>
              <a:t>[5] </a:t>
            </a:r>
            <a:r>
              <a:rPr lang="en-US" sz="1200" dirty="0" err="1"/>
              <a:t>Hasindu</a:t>
            </a:r>
            <a:r>
              <a:rPr lang="en-US" sz="1200" dirty="0"/>
              <a:t> </a:t>
            </a:r>
            <a:r>
              <a:rPr lang="en-US" sz="1200" dirty="0" err="1"/>
              <a:t>Gamaarachchi</a:t>
            </a:r>
            <a:r>
              <a:rPr lang="en-US" sz="1200" dirty="0"/>
              <a:t>. "GitHub - hasindu2008/</a:t>
            </a:r>
            <a:r>
              <a:rPr lang="en-US" sz="1200" dirty="0" err="1"/>
              <a:t>squigulator</a:t>
            </a:r>
            <a:r>
              <a:rPr lang="en-US" sz="1200" dirty="0"/>
              <a:t>: a tool for simulating nanopore raw signal data," [Online]. Available: </a:t>
            </a:r>
            <a:r>
              <a:rPr lang="en-US" sz="1200" dirty="0">
                <a:hlinkClick r:id="rId6"/>
              </a:rPr>
              <a:t>https://github.com/hasindu2008/squigulator</a:t>
            </a:r>
            <a:endParaRPr lang="en-US" sz="1200" dirty="0"/>
          </a:p>
          <a:p>
            <a:pPr marL="0" indent="0">
              <a:buNone/>
            </a:pPr>
            <a:endParaRPr lang="en-US" sz="1200" dirty="0"/>
          </a:p>
          <a:p>
            <a:pPr marL="0" indent="0">
              <a:buNone/>
            </a:pPr>
            <a:r>
              <a:rPr lang="en-US" sz="1200" dirty="0"/>
              <a:t>[6] Yan, Y., </a:t>
            </a:r>
            <a:r>
              <a:rPr lang="en-US" sz="1200" dirty="0" err="1"/>
              <a:t>Pinnamaneni</a:t>
            </a:r>
            <a:r>
              <a:rPr lang="en-US" sz="1200" dirty="0"/>
              <a:t>, N., </a:t>
            </a:r>
            <a:r>
              <a:rPr lang="en-US" sz="1200" dirty="0" err="1"/>
              <a:t>Chalapati</a:t>
            </a:r>
            <a:r>
              <a:rPr lang="en-US" sz="1200" dirty="0"/>
              <a:t>, S., Crosbie, C., &amp; </a:t>
            </a:r>
            <a:r>
              <a:rPr lang="en-US" sz="1200" dirty="0" err="1"/>
              <a:t>Appuswamy</a:t>
            </a:r>
            <a:r>
              <a:rPr lang="en-US" sz="1200" dirty="0"/>
              <a:t>, R. "Scaling logical density of DNA storage with enzymatically-ligated composite motifs," 25 September 2023. [Online]. Available: </a:t>
            </a:r>
            <a:r>
              <a:rPr lang="en-US" sz="1200" dirty="0">
                <a:hlinkClick r:id="rId7"/>
              </a:rPr>
              <a:t>https://www.nature.com/articles/s41598-023-43172-0</a:t>
            </a:r>
            <a:br>
              <a:rPr lang="en-US" sz="1200" dirty="0"/>
            </a:br>
            <a:br>
              <a:rPr lang="en-US" sz="1200" dirty="0"/>
            </a:br>
            <a:r>
              <a:rPr lang="en-US" sz="1200" dirty="0"/>
              <a:t>[7] Bäckström, T., Räsänen, O., </a:t>
            </a:r>
            <a:r>
              <a:rPr lang="en-US" sz="1200" dirty="0" err="1"/>
              <a:t>Zewoudie</a:t>
            </a:r>
            <a:r>
              <a:rPr lang="en-US" sz="1200" dirty="0"/>
              <a:t>, A., Pérez </a:t>
            </a:r>
            <a:r>
              <a:rPr lang="en-US" sz="1200" dirty="0" err="1"/>
              <a:t>Zarazaga</a:t>
            </a:r>
            <a:r>
              <a:rPr lang="en-US" sz="1200" dirty="0"/>
              <a:t>, P., </a:t>
            </a:r>
            <a:r>
              <a:rPr lang="en-US" sz="1200" dirty="0" err="1"/>
              <a:t>Koivusalo</a:t>
            </a:r>
            <a:r>
              <a:rPr lang="en-US" sz="1200" dirty="0"/>
              <a:t>, L., Das, S., Gómez Mellado, E., </a:t>
            </a:r>
            <a:r>
              <a:rPr lang="en-US" sz="1200" dirty="0" err="1"/>
              <a:t>Bouafif</a:t>
            </a:r>
            <a:r>
              <a:rPr lang="en-US" sz="1200" dirty="0"/>
              <a:t> </a:t>
            </a:r>
            <a:r>
              <a:rPr lang="en-US" sz="1200" dirty="0" err="1"/>
              <a:t>Mansali</a:t>
            </a:r>
            <a:r>
              <a:rPr lang="en-US" sz="1200" dirty="0"/>
              <a:t>, M., Ramos, D., &amp; Vali, M. "3.4. Short-time analysis of speech and audio signals," [Online]. Available: </a:t>
            </a:r>
            <a:r>
              <a:rPr lang="en-US" sz="1200" dirty="0">
                <a:hlinkClick r:id="rId8"/>
              </a:rPr>
              <a:t>https://speechprocessingbook.aalto.fi/Representations/Short-time_analysis.html</a:t>
            </a:r>
            <a:endParaRPr lang="en-US" sz="1200" dirty="0"/>
          </a:p>
          <a:p>
            <a:pPr marL="0" indent="0">
              <a:buNone/>
            </a:pPr>
            <a:endParaRPr lang="en-US" sz="1200" dirty="0"/>
          </a:p>
          <a:p>
            <a:pPr marL="0" indent="0">
              <a:buNone/>
            </a:pPr>
            <a:r>
              <a:rPr lang="en-US" sz="1200" dirty="0"/>
              <a:t>[8] Kim, S. "</a:t>
            </a:r>
            <a:r>
              <a:rPr lang="en-US" sz="1200" dirty="0" err="1"/>
              <a:t>Sooftware</a:t>
            </a:r>
            <a:r>
              <a:rPr lang="en-US" sz="1200" dirty="0"/>
              <a:t> Speech - Conformer Paper Review," 30 August 2020. [Online]. Available: </a:t>
            </a:r>
            <a:r>
              <a:rPr lang="en-US" sz="1200" dirty="0">
                <a:hlinkClick r:id="rId9"/>
              </a:rPr>
              <a:t>https://sooftware.io/conformer/</a:t>
            </a:r>
            <a:endParaRPr lang="en-US" sz="1200" dirty="0"/>
          </a:p>
          <a:p>
            <a:pPr marL="0" indent="0">
              <a:buNone/>
            </a:pPr>
            <a:endParaRPr lang="en-US" sz="1200" dirty="0"/>
          </a:p>
          <a:p>
            <a:pPr marL="0" indent="0">
              <a:buNone/>
            </a:pPr>
            <a:r>
              <a:rPr lang="en-US" sz="1200" dirty="0"/>
              <a:t>[9] Martin, S., Heavens, D., Lan, Y., Peel, N., Irish, N., Horsfield, S., </a:t>
            </a:r>
            <a:r>
              <a:rPr lang="en-US" sz="1200" dirty="0" err="1"/>
              <a:t>Giolai</a:t>
            </a:r>
            <a:r>
              <a:rPr lang="en-US" sz="1200" dirty="0"/>
              <a:t>, M., Clark, M. D., &amp; Leggett, R. M. "A Comparison of Nanopore Data Types, </a:t>
            </a:r>
            <a:r>
              <a:rPr lang="en-US" sz="1200" dirty="0" err="1"/>
              <a:t>Basecalling</a:t>
            </a:r>
            <a:r>
              <a:rPr lang="en-US" sz="1200" dirty="0"/>
              <a:t>, and Assembly Algorithms: Whole Plant Genome Assembly and Methylation Analysis from a Single </a:t>
            </a:r>
            <a:r>
              <a:rPr lang="en-US" sz="1200" dirty="0" err="1"/>
              <a:t>MinION</a:t>
            </a:r>
            <a:r>
              <a:rPr lang="en-US" sz="1200" dirty="0"/>
              <a:t> Flow cell," 13 November 2024. [Online]. Available: </a:t>
            </a:r>
            <a:r>
              <a:rPr lang="en-US" sz="1200" dirty="0">
                <a:hlinkClick r:id="rId10"/>
              </a:rPr>
              <a:t>https://www.biorxiv.org/content/10.1101/2024.11.13.623402v1.full.pdf</a:t>
            </a:r>
            <a:endParaRPr lang="en-US" sz="1200" dirty="0"/>
          </a:p>
          <a:p>
            <a:pPr marL="0" indent="0">
              <a:buNone/>
            </a:pPr>
            <a:endParaRPr lang="en-US" sz="1200" dirty="0"/>
          </a:p>
          <a:p>
            <a:pPr marL="0" indent="0">
              <a:buNone/>
            </a:pPr>
            <a:r>
              <a:rPr lang="en-US" sz="1200" dirty="0"/>
              <a:t>[10 Wan, Y. K., Hendra, C., </a:t>
            </a:r>
            <a:r>
              <a:rPr lang="en-US" sz="1200" dirty="0" err="1"/>
              <a:t>Pratanwanich</a:t>
            </a:r>
            <a:r>
              <a:rPr lang="en-US" sz="1200" dirty="0"/>
              <a:t>, P. N., &amp; </a:t>
            </a:r>
            <a:r>
              <a:rPr lang="en-US" sz="1200" dirty="0" err="1"/>
              <a:t>Göke</a:t>
            </a:r>
            <a:r>
              <a:rPr lang="en-US" sz="1200" dirty="0"/>
              <a:t>, J. "Beyond sequencing: machine learning algorithms extract biology hidden in Nanopore signal data," [Online]. Available: https://</a:t>
            </a:r>
            <a:r>
              <a:rPr lang="en-US" sz="1200" dirty="0" err="1"/>
              <a:t>www.cell.com</a:t>
            </a:r>
            <a:r>
              <a:rPr lang="en-US" sz="1200" dirty="0"/>
              <a:t>/trends/genetics/pdf/S0168-9525(21)00257-2.pdf</a:t>
            </a:r>
            <a:endParaRPr sz="12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099F592-6AF8-3759-4427-C623915DB4BE}"/>
              </a:ext>
            </a:extLst>
          </p:cNvPr>
          <p:cNvPicPr>
            <a:picLocks noChangeAspect="1"/>
          </p:cNvPicPr>
          <p:nvPr/>
        </p:nvPicPr>
        <p:blipFill>
          <a:blip r:embed="rId2"/>
          <a:stretch>
            <a:fillRect/>
          </a:stretch>
        </p:blipFill>
        <p:spPr>
          <a:xfrm>
            <a:off x="2552382" y="584780"/>
            <a:ext cx="7087236" cy="5688439"/>
          </a:xfrm>
          <a:prstGeom prst="rect">
            <a:avLst/>
          </a:prstGeom>
        </p:spPr>
      </p:pic>
    </p:spTree>
    <p:extLst>
      <p:ext uri="{BB962C8B-B14F-4D97-AF65-F5344CB8AC3E}">
        <p14:creationId xmlns:p14="http://schemas.microsoft.com/office/powerpoint/2010/main" val="40888513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B3AEE-7767-CDB9-508F-A046706F17C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7EBFC7A-C0C5-D6D6-6595-41D936B05370}"/>
              </a:ext>
            </a:extLst>
          </p:cNvPr>
          <p:cNvPicPr>
            <a:picLocks noChangeAspect="1"/>
          </p:cNvPicPr>
          <p:nvPr/>
        </p:nvPicPr>
        <p:blipFill>
          <a:blip r:embed="rId2"/>
          <a:stretch>
            <a:fillRect/>
          </a:stretch>
        </p:blipFill>
        <p:spPr>
          <a:xfrm>
            <a:off x="2309424" y="967278"/>
            <a:ext cx="7573152" cy="4923444"/>
          </a:xfrm>
          <a:prstGeom prst="rect">
            <a:avLst/>
          </a:prstGeom>
        </p:spPr>
      </p:pic>
    </p:spTree>
    <p:extLst>
      <p:ext uri="{BB962C8B-B14F-4D97-AF65-F5344CB8AC3E}">
        <p14:creationId xmlns:p14="http://schemas.microsoft.com/office/powerpoint/2010/main" val="11239333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9FAF9-77A2-9C58-AC6E-A2CD6AC1DB74}"/>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6701A62C-F241-5937-082C-E7CD2088209A}"/>
              </a:ext>
            </a:extLst>
          </p:cNvPr>
          <p:cNvPicPr>
            <a:picLocks noChangeAspect="1"/>
          </p:cNvPicPr>
          <p:nvPr/>
        </p:nvPicPr>
        <p:blipFill>
          <a:blip r:embed="rId2"/>
          <a:stretch>
            <a:fillRect/>
          </a:stretch>
        </p:blipFill>
        <p:spPr>
          <a:xfrm>
            <a:off x="2644169" y="3472233"/>
            <a:ext cx="6903662" cy="3385767"/>
          </a:xfrm>
          <a:prstGeom prst="rect">
            <a:avLst/>
          </a:prstGeom>
        </p:spPr>
      </p:pic>
      <p:pic>
        <p:nvPicPr>
          <p:cNvPr id="3" name="Picture 2">
            <a:extLst>
              <a:ext uri="{FF2B5EF4-FFF2-40B4-BE49-F238E27FC236}">
                <a16:creationId xmlns:a16="http://schemas.microsoft.com/office/drawing/2014/main" id="{312C6764-3581-2997-0FC2-34A8E7E6386E}"/>
              </a:ext>
            </a:extLst>
          </p:cNvPr>
          <p:cNvPicPr>
            <a:picLocks noChangeAspect="1"/>
          </p:cNvPicPr>
          <p:nvPr/>
        </p:nvPicPr>
        <p:blipFill>
          <a:blip r:embed="rId3"/>
          <a:stretch>
            <a:fillRect/>
          </a:stretch>
        </p:blipFill>
        <p:spPr>
          <a:xfrm>
            <a:off x="2592903" y="0"/>
            <a:ext cx="7006193" cy="3385767"/>
          </a:xfrm>
          <a:prstGeom prst="rect">
            <a:avLst/>
          </a:prstGeom>
        </p:spPr>
      </p:pic>
    </p:spTree>
    <p:extLst>
      <p:ext uri="{BB962C8B-B14F-4D97-AF65-F5344CB8AC3E}">
        <p14:creationId xmlns:p14="http://schemas.microsoft.com/office/powerpoint/2010/main" val="28677658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65">
          <a:extLst>
            <a:ext uri="{FF2B5EF4-FFF2-40B4-BE49-F238E27FC236}">
              <a16:creationId xmlns:a16="http://schemas.microsoft.com/office/drawing/2014/main" id="{D4CDD5B9-99FC-42FE-9CD7-8BBA5B9E3F83}"/>
            </a:ext>
          </a:extLst>
        </p:cNvPr>
        <p:cNvGrpSpPr/>
        <p:nvPr/>
      </p:nvGrpSpPr>
      <p:grpSpPr>
        <a:xfrm>
          <a:off x="0" y="0"/>
          <a:ext cx="0" cy="0"/>
          <a:chOff x="0" y="0"/>
          <a:chExt cx="0" cy="0"/>
        </a:xfrm>
      </p:grpSpPr>
      <p:sp>
        <p:nvSpPr>
          <p:cNvPr id="28" name="Google Shape;252;p33">
            <a:extLst>
              <a:ext uri="{FF2B5EF4-FFF2-40B4-BE49-F238E27FC236}">
                <a16:creationId xmlns:a16="http://schemas.microsoft.com/office/drawing/2014/main" id="{F765767D-F774-4417-C8D6-DD49AA9AD6AE}"/>
              </a:ext>
            </a:extLst>
          </p:cNvPr>
          <p:cNvSpPr txBox="1">
            <a:spLocks noGrp="1"/>
          </p:cNvSpPr>
          <p:nvPr>
            <p:ph type="title"/>
          </p:nvPr>
        </p:nvSpPr>
        <p:spPr>
          <a:xfrm>
            <a:off x="1871138" y="539184"/>
            <a:ext cx="8164716" cy="1056000"/>
          </a:xfrm>
          <a:prstGeom prst="rect">
            <a:avLst/>
          </a:prstGeom>
        </p:spPr>
        <p:txBody>
          <a:bodyPr spcFirstLastPara="1" vert="horz" wrap="square" lIns="121900" tIns="121900" rIns="121900" bIns="121900" rtlCol="0" anchor="t" anchorCtr="0">
            <a:noAutofit/>
          </a:bodyPr>
          <a:lstStyle/>
          <a:p>
            <a:pPr algn="ctr"/>
            <a:r>
              <a:rPr lang="en" dirty="0"/>
              <a:t>Motivation</a:t>
            </a:r>
            <a:endParaRPr dirty="0"/>
          </a:p>
        </p:txBody>
      </p:sp>
      <p:pic>
        <p:nvPicPr>
          <p:cNvPr id="29" name="Picture 28">
            <a:extLst>
              <a:ext uri="{FF2B5EF4-FFF2-40B4-BE49-F238E27FC236}">
                <a16:creationId xmlns:a16="http://schemas.microsoft.com/office/drawing/2014/main" id="{2F60E854-701C-3A9E-36CA-0FB0BFFB14F1}"/>
              </a:ext>
            </a:extLst>
          </p:cNvPr>
          <p:cNvPicPr>
            <a:picLocks noChangeAspect="1"/>
          </p:cNvPicPr>
          <p:nvPr/>
        </p:nvPicPr>
        <p:blipFill>
          <a:blip r:embed="rId3"/>
          <a:stretch>
            <a:fillRect/>
          </a:stretch>
        </p:blipFill>
        <p:spPr>
          <a:xfrm>
            <a:off x="2388431" y="1388012"/>
            <a:ext cx="7130128" cy="4569811"/>
          </a:xfrm>
          <a:prstGeom prst="rect">
            <a:avLst/>
          </a:prstGeom>
        </p:spPr>
      </p:pic>
      <p:sp>
        <p:nvSpPr>
          <p:cNvPr id="30" name="TextBox 29">
            <a:extLst>
              <a:ext uri="{FF2B5EF4-FFF2-40B4-BE49-F238E27FC236}">
                <a16:creationId xmlns:a16="http://schemas.microsoft.com/office/drawing/2014/main" id="{EFFFFBFF-AFD8-10B3-B304-3AECDAA3E1A9}"/>
              </a:ext>
            </a:extLst>
          </p:cNvPr>
          <p:cNvSpPr txBox="1"/>
          <p:nvPr/>
        </p:nvSpPr>
        <p:spPr>
          <a:xfrm>
            <a:off x="3144037" y="5957823"/>
            <a:ext cx="6038660" cy="738664"/>
          </a:xfrm>
          <a:prstGeom prst="rect">
            <a:avLst/>
          </a:prstGeom>
          <a:noFill/>
        </p:spPr>
        <p:txBody>
          <a:bodyPr wrap="square" rtlCol="0">
            <a:spAutoFit/>
          </a:bodyPr>
          <a:lstStyle/>
          <a:p>
            <a:pPr fontAlgn="base">
              <a:spcAft>
                <a:spcPts val="500"/>
              </a:spcAft>
            </a:pPr>
            <a:r>
              <a:rPr lang="en-US" sz="1400" b="1" dirty="0">
                <a:solidFill>
                  <a:srgbClr val="0F2741"/>
                </a:solidFill>
                <a:latin typeface="Open Sans" panose="020B0606030504020204" pitchFamily="34" charset="0"/>
              </a:rPr>
              <a:t>Volume of data/information created, captured, copied, and consumed worldwide from 2010 to 2023, with forecasts from 2024 to 2028 </a:t>
            </a:r>
            <a:r>
              <a:rPr lang="en-US" sz="1400" i="1" dirty="0">
                <a:solidFill>
                  <a:srgbClr val="455F7C"/>
                </a:solidFill>
                <a:latin typeface="Open Sans" panose="020B0606030504020204" pitchFamily="34" charset="0"/>
              </a:rPr>
              <a:t>(in zettabytes) </a:t>
            </a:r>
            <a:r>
              <a:rPr lang="en-US" sz="1400" b="1" dirty="0">
                <a:solidFill>
                  <a:srgbClr val="0F2741"/>
                </a:solidFill>
                <a:latin typeface="Open Sans" panose="020B0606030504020204" pitchFamily="34" charset="0"/>
              </a:rPr>
              <a:t>[1] </a:t>
            </a:r>
          </a:p>
        </p:txBody>
      </p:sp>
    </p:spTree>
    <p:extLst>
      <p:ext uri="{BB962C8B-B14F-4D97-AF65-F5344CB8AC3E}">
        <p14:creationId xmlns:p14="http://schemas.microsoft.com/office/powerpoint/2010/main" val="2394403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E1F5F-37B3-2D41-51D9-856094AF0233}"/>
              </a:ext>
            </a:extLst>
          </p:cNvPr>
          <p:cNvSpPr>
            <a:spLocks noGrp="1"/>
          </p:cNvSpPr>
          <p:nvPr>
            <p:ph type="title"/>
          </p:nvPr>
        </p:nvSpPr>
        <p:spPr>
          <a:xfrm>
            <a:off x="4301256" y="657029"/>
            <a:ext cx="3589488" cy="763600"/>
          </a:xfrm>
        </p:spPr>
        <p:txBody>
          <a:bodyPr/>
          <a:lstStyle/>
          <a:p>
            <a:r>
              <a:rPr lang="en-US" dirty="0"/>
              <a:t>The Problem</a:t>
            </a:r>
          </a:p>
        </p:txBody>
      </p:sp>
      <p:graphicFrame>
        <p:nvGraphicFramePr>
          <p:cNvPr id="16" name="Table 15">
            <a:extLst>
              <a:ext uri="{FF2B5EF4-FFF2-40B4-BE49-F238E27FC236}">
                <a16:creationId xmlns:a16="http://schemas.microsoft.com/office/drawing/2014/main" id="{86AF8C16-C3C3-BDE3-56ED-EA877F8420FB}"/>
              </a:ext>
            </a:extLst>
          </p:cNvPr>
          <p:cNvGraphicFramePr>
            <a:graphicFrameLocks noGrp="1"/>
          </p:cNvGraphicFramePr>
          <p:nvPr/>
        </p:nvGraphicFramePr>
        <p:xfrm>
          <a:off x="2945080" y="2605644"/>
          <a:ext cx="6159336" cy="2429492"/>
        </p:xfrm>
        <a:graphic>
          <a:graphicData uri="http://schemas.openxmlformats.org/drawingml/2006/table">
            <a:tbl>
              <a:tblPr firstRow="1" bandRow="1"/>
              <a:tblGrid>
                <a:gridCol w="3079668">
                  <a:extLst>
                    <a:ext uri="{9D8B030D-6E8A-4147-A177-3AD203B41FA5}">
                      <a16:colId xmlns:a16="http://schemas.microsoft.com/office/drawing/2014/main" val="3758682028"/>
                    </a:ext>
                  </a:extLst>
                </a:gridCol>
                <a:gridCol w="3079668">
                  <a:extLst>
                    <a:ext uri="{9D8B030D-6E8A-4147-A177-3AD203B41FA5}">
                      <a16:colId xmlns:a16="http://schemas.microsoft.com/office/drawing/2014/main" val="1028361424"/>
                    </a:ext>
                  </a:extLst>
                </a:gridCol>
              </a:tblGrid>
              <a:tr h="607373">
                <a:tc>
                  <a:txBody>
                    <a:bodyPr/>
                    <a:lstStyle/>
                    <a:p>
                      <a:r>
                        <a:rPr lang="en-US" sz="2400" dirty="0"/>
                        <a:t>00</a:t>
                      </a:r>
                    </a:p>
                  </a:txBody>
                  <a:tcPr marL="121920" marR="121920" marT="60960" marB="60960"/>
                </a:tc>
                <a:tc>
                  <a:txBody>
                    <a:bodyPr/>
                    <a:lstStyle/>
                    <a:p>
                      <a:r>
                        <a:rPr lang="en-US" sz="2400" dirty="0"/>
                        <a:t>ACGT</a:t>
                      </a:r>
                    </a:p>
                  </a:txBody>
                  <a:tcPr marL="121920" marR="121920" marT="60960" marB="60960"/>
                </a:tc>
                <a:extLst>
                  <a:ext uri="{0D108BD9-81ED-4DB2-BD59-A6C34878D82A}">
                    <a16:rowId xmlns:a16="http://schemas.microsoft.com/office/drawing/2014/main" val="660165666"/>
                  </a:ext>
                </a:extLst>
              </a:tr>
              <a:tr h="607373">
                <a:tc>
                  <a:txBody>
                    <a:bodyPr/>
                    <a:lstStyle/>
                    <a:p>
                      <a:r>
                        <a:rPr lang="en-US" sz="2400" dirty="0"/>
                        <a:t>01</a:t>
                      </a:r>
                    </a:p>
                  </a:txBody>
                  <a:tcPr marL="121920" marR="121920" marT="60960" marB="60960"/>
                </a:tc>
                <a:tc>
                  <a:txBody>
                    <a:bodyPr/>
                    <a:lstStyle/>
                    <a:p>
                      <a:r>
                        <a:rPr lang="en-US" sz="2400" dirty="0"/>
                        <a:t>TGCA</a:t>
                      </a:r>
                    </a:p>
                  </a:txBody>
                  <a:tcPr marL="121920" marR="121920" marT="60960" marB="60960"/>
                </a:tc>
                <a:extLst>
                  <a:ext uri="{0D108BD9-81ED-4DB2-BD59-A6C34878D82A}">
                    <a16:rowId xmlns:a16="http://schemas.microsoft.com/office/drawing/2014/main" val="3484864547"/>
                  </a:ext>
                </a:extLst>
              </a:tr>
              <a:tr h="607373">
                <a:tc>
                  <a:txBody>
                    <a:bodyPr/>
                    <a:lstStyle/>
                    <a:p>
                      <a:r>
                        <a:rPr lang="en-US" sz="2400" dirty="0"/>
                        <a:t>10</a:t>
                      </a:r>
                    </a:p>
                  </a:txBody>
                  <a:tcPr marL="121920" marR="121920" marT="60960" marB="60960"/>
                </a:tc>
                <a:tc>
                  <a:txBody>
                    <a:bodyPr/>
                    <a:lstStyle/>
                    <a:p>
                      <a:r>
                        <a:rPr lang="en-US" sz="2400" dirty="0"/>
                        <a:t>CAGT</a:t>
                      </a:r>
                    </a:p>
                  </a:txBody>
                  <a:tcPr marL="121920" marR="121920" marT="60960" marB="60960"/>
                </a:tc>
                <a:extLst>
                  <a:ext uri="{0D108BD9-81ED-4DB2-BD59-A6C34878D82A}">
                    <a16:rowId xmlns:a16="http://schemas.microsoft.com/office/drawing/2014/main" val="3964832877"/>
                  </a:ext>
                </a:extLst>
              </a:tr>
              <a:tr h="607373">
                <a:tc>
                  <a:txBody>
                    <a:bodyPr/>
                    <a:lstStyle/>
                    <a:p>
                      <a:r>
                        <a:rPr lang="en-US" sz="2400" dirty="0"/>
                        <a:t>11</a:t>
                      </a:r>
                    </a:p>
                  </a:txBody>
                  <a:tcPr marL="121920" marR="121920" marT="60960" marB="60960"/>
                </a:tc>
                <a:tc>
                  <a:txBody>
                    <a:bodyPr/>
                    <a:lstStyle/>
                    <a:p>
                      <a:r>
                        <a:rPr lang="en-US" sz="2400" dirty="0"/>
                        <a:t>GTAC</a:t>
                      </a:r>
                    </a:p>
                  </a:txBody>
                  <a:tcPr marL="121920" marR="121920" marT="60960" marB="60960"/>
                </a:tc>
                <a:extLst>
                  <a:ext uri="{0D108BD9-81ED-4DB2-BD59-A6C34878D82A}">
                    <a16:rowId xmlns:a16="http://schemas.microsoft.com/office/drawing/2014/main" val="871207027"/>
                  </a:ext>
                </a:extLst>
              </a:tr>
            </a:tbl>
          </a:graphicData>
        </a:graphic>
      </p:graphicFrame>
      <p:sp>
        <p:nvSpPr>
          <p:cNvPr id="17" name="Google Shape;261;p34">
            <a:extLst>
              <a:ext uri="{FF2B5EF4-FFF2-40B4-BE49-F238E27FC236}">
                <a16:creationId xmlns:a16="http://schemas.microsoft.com/office/drawing/2014/main" id="{18832265-1C4D-FF41-649F-B067E0DD0A47}"/>
              </a:ext>
            </a:extLst>
          </p:cNvPr>
          <p:cNvSpPr txBox="1">
            <a:spLocks noGrp="1"/>
          </p:cNvSpPr>
          <p:nvPr>
            <p:ph type="subTitle" idx="1"/>
          </p:nvPr>
        </p:nvSpPr>
        <p:spPr>
          <a:xfrm>
            <a:off x="2818409" y="2216722"/>
            <a:ext cx="1487395" cy="360479"/>
          </a:xfrm>
          <a:prstGeom prst="rect">
            <a:avLst/>
          </a:prstGeom>
        </p:spPr>
        <p:txBody>
          <a:bodyPr spcFirstLastPara="1" vert="horz" wrap="square" lIns="121900" tIns="121900" rIns="121900" bIns="121900" rtlCol="0" anchor="ctr" anchorCtr="0">
            <a:noAutofit/>
          </a:bodyPr>
          <a:lstStyle/>
          <a:p>
            <a:pPr marL="0" indent="0"/>
            <a:r>
              <a:rPr lang="en" sz="2400" dirty="0"/>
              <a:t>Binary</a:t>
            </a:r>
            <a:endParaRPr sz="2400" dirty="0"/>
          </a:p>
        </p:txBody>
      </p:sp>
      <p:sp>
        <p:nvSpPr>
          <p:cNvPr id="18" name="Google Shape;261;p34">
            <a:extLst>
              <a:ext uri="{FF2B5EF4-FFF2-40B4-BE49-F238E27FC236}">
                <a16:creationId xmlns:a16="http://schemas.microsoft.com/office/drawing/2014/main" id="{5512A1EA-0684-5005-8368-B383E0A44D19}"/>
              </a:ext>
            </a:extLst>
          </p:cNvPr>
          <p:cNvSpPr txBox="1">
            <a:spLocks/>
          </p:cNvSpPr>
          <p:nvPr/>
        </p:nvSpPr>
        <p:spPr>
          <a:xfrm>
            <a:off x="6024748" y="2216717"/>
            <a:ext cx="1487395" cy="360479"/>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2100"/>
              <a:buFont typeface="Arimo"/>
              <a:buNone/>
              <a:defRPr sz="2600" b="1" i="0" u="none" strike="noStrike" cap="none">
                <a:solidFill>
                  <a:schemeClr val="dk1"/>
                </a:solidFill>
                <a:latin typeface="Bellota Text"/>
                <a:ea typeface="Bellota Text"/>
                <a:cs typeface="Bellota Text"/>
                <a:sym typeface="Bellota Text"/>
              </a:defRPr>
            </a:lvl1pPr>
            <a:lvl2pPr marL="914400" marR="0" lvl="1"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2pPr>
            <a:lvl3pPr marL="1371600" marR="0" lvl="2"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3pPr>
            <a:lvl4pPr marL="1828800" marR="0" lvl="3"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4pPr>
            <a:lvl5pPr marL="2286000" marR="0" lvl="4"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5pPr>
            <a:lvl6pPr marL="2743200" marR="0" lvl="5"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6pPr>
            <a:lvl7pPr marL="3200400" marR="0" lvl="6"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7pPr>
            <a:lvl8pPr marL="3657600" marR="0" lvl="7"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8pPr>
            <a:lvl9pPr marL="4114800" marR="0" lvl="8"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9pPr>
          </a:lstStyle>
          <a:p>
            <a:pPr marL="0" indent="0"/>
            <a:r>
              <a:rPr lang="en-US" sz="2400" dirty="0"/>
              <a:t>Motifs</a:t>
            </a:r>
          </a:p>
        </p:txBody>
      </p:sp>
      <p:cxnSp>
        <p:nvCxnSpPr>
          <p:cNvPr id="20" name="Straight Arrow Connector 19">
            <a:extLst>
              <a:ext uri="{FF2B5EF4-FFF2-40B4-BE49-F238E27FC236}">
                <a16:creationId xmlns:a16="http://schemas.microsoft.com/office/drawing/2014/main" id="{7B427FFD-DEB8-8DBD-C7BE-696975039194}"/>
              </a:ext>
            </a:extLst>
          </p:cNvPr>
          <p:cNvCxnSpPr>
            <a:cxnSpLocks/>
            <a:stCxn id="17" idx="3"/>
            <a:endCxn id="18" idx="1"/>
          </p:cNvCxnSpPr>
          <p:nvPr/>
        </p:nvCxnSpPr>
        <p:spPr>
          <a:xfrm flipV="1">
            <a:off x="4305804" y="2396956"/>
            <a:ext cx="1718944" cy="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262957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D3B102-D719-AB32-A236-69A946126B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FE48EB-B2BD-725F-B6D6-7F7468872008}"/>
              </a:ext>
            </a:extLst>
          </p:cNvPr>
          <p:cNvSpPr>
            <a:spLocks noGrp="1"/>
          </p:cNvSpPr>
          <p:nvPr>
            <p:ph type="title"/>
          </p:nvPr>
        </p:nvSpPr>
        <p:spPr>
          <a:xfrm>
            <a:off x="4301256" y="657029"/>
            <a:ext cx="3589488" cy="763600"/>
          </a:xfrm>
        </p:spPr>
        <p:txBody>
          <a:bodyPr/>
          <a:lstStyle/>
          <a:p>
            <a:r>
              <a:rPr lang="en-US" dirty="0"/>
              <a:t>The Problem</a:t>
            </a:r>
          </a:p>
        </p:txBody>
      </p:sp>
      <p:graphicFrame>
        <p:nvGraphicFramePr>
          <p:cNvPr id="16" name="Table 15">
            <a:extLst>
              <a:ext uri="{FF2B5EF4-FFF2-40B4-BE49-F238E27FC236}">
                <a16:creationId xmlns:a16="http://schemas.microsoft.com/office/drawing/2014/main" id="{650DD32C-A6DA-8CE3-572F-D57597A6D2BA}"/>
              </a:ext>
            </a:extLst>
          </p:cNvPr>
          <p:cNvGraphicFramePr>
            <a:graphicFrameLocks noGrp="1"/>
          </p:cNvGraphicFramePr>
          <p:nvPr/>
        </p:nvGraphicFramePr>
        <p:xfrm>
          <a:off x="2945080" y="2605644"/>
          <a:ext cx="6159336" cy="2429492"/>
        </p:xfrm>
        <a:graphic>
          <a:graphicData uri="http://schemas.openxmlformats.org/drawingml/2006/table">
            <a:tbl>
              <a:tblPr firstRow="1" bandRow="1"/>
              <a:tblGrid>
                <a:gridCol w="3079668">
                  <a:extLst>
                    <a:ext uri="{9D8B030D-6E8A-4147-A177-3AD203B41FA5}">
                      <a16:colId xmlns:a16="http://schemas.microsoft.com/office/drawing/2014/main" val="3758682028"/>
                    </a:ext>
                  </a:extLst>
                </a:gridCol>
                <a:gridCol w="3079668">
                  <a:extLst>
                    <a:ext uri="{9D8B030D-6E8A-4147-A177-3AD203B41FA5}">
                      <a16:colId xmlns:a16="http://schemas.microsoft.com/office/drawing/2014/main" val="1028361424"/>
                    </a:ext>
                  </a:extLst>
                </a:gridCol>
              </a:tblGrid>
              <a:tr h="607373">
                <a:tc>
                  <a:txBody>
                    <a:bodyPr/>
                    <a:lstStyle/>
                    <a:p>
                      <a:r>
                        <a:rPr lang="en-US" sz="2400" dirty="0"/>
                        <a:t>00</a:t>
                      </a:r>
                    </a:p>
                  </a:txBody>
                  <a:tcPr marL="121920" marR="121920" marT="60960" marB="60960">
                    <a:solidFill>
                      <a:srgbClr val="00B0F0"/>
                    </a:solidFill>
                  </a:tcPr>
                </a:tc>
                <a:tc>
                  <a:txBody>
                    <a:bodyPr/>
                    <a:lstStyle/>
                    <a:p>
                      <a:r>
                        <a:rPr lang="en-US" sz="2400" dirty="0"/>
                        <a:t>ACGT</a:t>
                      </a:r>
                    </a:p>
                  </a:txBody>
                  <a:tcPr marL="121920" marR="121920" marT="60960" marB="60960">
                    <a:solidFill>
                      <a:srgbClr val="00B0F0"/>
                    </a:solidFill>
                  </a:tcPr>
                </a:tc>
                <a:extLst>
                  <a:ext uri="{0D108BD9-81ED-4DB2-BD59-A6C34878D82A}">
                    <a16:rowId xmlns:a16="http://schemas.microsoft.com/office/drawing/2014/main" val="660165666"/>
                  </a:ext>
                </a:extLst>
              </a:tr>
              <a:tr h="607373">
                <a:tc>
                  <a:txBody>
                    <a:bodyPr/>
                    <a:lstStyle/>
                    <a:p>
                      <a:r>
                        <a:rPr lang="en-US" sz="2400" dirty="0"/>
                        <a:t>01</a:t>
                      </a:r>
                    </a:p>
                  </a:txBody>
                  <a:tcPr marL="121920" marR="121920" marT="60960" marB="60960"/>
                </a:tc>
                <a:tc>
                  <a:txBody>
                    <a:bodyPr/>
                    <a:lstStyle/>
                    <a:p>
                      <a:r>
                        <a:rPr lang="en-US" sz="2400" dirty="0"/>
                        <a:t>TGCA</a:t>
                      </a:r>
                    </a:p>
                  </a:txBody>
                  <a:tcPr marL="121920" marR="121920" marT="60960" marB="60960"/>
                </a:tc>
                <a:extLst>
                  <a:ext uri="{0D108BD9-81ED-4DB2-BD59-A6C34878D82A}">
                    <a16:rowId xmlns:a16="http://schemas.microsoft.com/office/drawing/2014/main" val="3484864547"/>
                  </a:ext>
                </a:extLst>
              </a:tr>
              <a:tr h="607373">
                <a:tc>
                  <a:txBody>
                    <a:bodyPr/>
                    <a:lstStyle/>
                    <a:p>
                      <a:r>
                        <a:rPr lang="en-US" sz="2400" dirty="0"/>
                        <a:t>10</a:t>
                      </a:r>
                    </a:p>
                  </a:txBody>
                  <a:tcPr marL="121920" marR="121920" marT="60960" marB="60960"/>
                </a:tc>
                <a:tc>
                  <a:txBody>
                    <a:bodyPr/>
                    <a:lstStyle/>
                    <a:p>
                      <a:r>
                        <a:rPr lang="en-US" sz="2400" dirty="0"/>
                        <a:t>CAGT</a:t>
                      </a:r>
                    </a:p>
                  </a:txBody>
                  <a:tcPr marL="121920" marR="121920" marT="60960" marB="60960"/>
                </a:tc>
                <a:extLst>
                  <a:ext uri="{0D108BD9-81ED-4DB2-BD59-A6C34878D82A}">
                    <a16:rowId xmlns:a16="http://schemas.microsoft.com/office/drawing/2014/main" val="3964832877"/>
                  </a:ext>
                </a:extLst>
              </a:tr>
              <a:tr h="607373">
                <a:tc>
                  <a:txBody>
                    <a:bodyPr/>
                    <a:lstStyle/>
                    <a:p>
                      <a:r>
                        <a:rPr lang="en-US" sz="2400" dirty="0"/>
                        <a:t>11</a:t>
                      </a:r>
                    </a:p>
                  </a:txBody>
                  <a:tcPr marL="121920" marR="121920" marT="60960" marB="60960">
                    <a:solidFill>
                      <a:srgbClr val="00B0F0"/>
                    </a:solidFill>
                  </a:tcPr>
                </a:tc>
                <a:tc>
                  <a:txBody>
                    <a:bodyPr/>
                    <a:lstStyle/>
                    <a:p>
                      <a:r>
                        <a:rPr lang="en-US" sz="2400" dirty="0"/>
                        <a:t>GTAC</a:t>
                      </a:r>
                    </a:p>
                  </a:txBody>
                  <a:tcPr marL="121920" marR="121920" marT="60960" marB="60960">
                    <a:solidFill>
                      <a:srgbClr val="00B0F0"/>
                    </a:solidFill>
                  </a:tcPr>
                </a:tc>
                <a:extLst>
                  <a:ext uri="{0D108BD9-81ED-4DB2-BD59-A6C34878D82A}">
                    <a16:rowId xmlns:a16="http://schemas.microsoft.com/office/drawing/2014/main" val="871207027"/>
                  </a:ext>
                </a:extLst>
              </a:tr>
            </a:tbl>
          </a:graphicData>
        </a:graphic>
      </p:graphicFrame>
      <p:sp>
        <p:nvSpPr>
          <p:cNvPr id="17" name="Google Shape;261;p34">
            <a:extLst>
              <a:ext uri="{FF2B5EF4-FFF2-40B4-BE49-F238E27FC236}">
                <a16:creationId xmlns:a16="http://schemas.microsoft.com/office/drawing/2014/main" id="{6E4D6689-070B-F9BC-AAEB-09A8E9D6762B}"/>
              </a:ext>
            </a:extLst>
          </p:cNvPr>
          <p:cNvSpPr txBox="1">
            <a:spLocks noGrp="1"/>
          </p:cNvSpPr>
          <p:nvPr>
            <p:ph type="subTitle" idx="1"/>
          </p:nvPr>
        </p:nvSpPr>
        <p:spPr>
          <a:xfrm>
            <a:off x="2818409" y="2216722"/>
            <a:ext cx="1487395" cy="360479"/>
          </a:xfrm>
          <a:prstGeom prst="rect">
            <a:avLst/>
          </a:prstGeom>
        </p:spPr>
        <p:txBody>
          <a:bodyPr spcFirstLastPara="1" vert="horz" wrap="square" lIns="121900" tIns="121900" rIns="121900" bIns="121900" rtlCol="0" anchor="ctr" anchorCtr="0">
            <a:noAutofit/>
          </a:bodyPr>
          <a:lstStyle/>
          <a:p>
            <a:pPr marL="0" indent="0"/>
            <a:r>
              <a:rPr lang="en" sz="2400" dirty="0"/>
              <a:t>Binary</a:t>
            </a:r>
            <a:endParaRPr sz="2400" dirty="0"/>
          </a:p>
        </p:txBody>
      </p:sp>
      <p:sp>
        <p:nvSpPr>
          <p:cNvPr id="18" name="Google Shape;261;p34">
            <a:extLst>
              <a:ext uri="{FF2B5EF4-FFF2-40B4-BE49-F238E27FC236}">
                <a16:creationId xmlns:a16="http://schemas.microsoft.com/office/drawing/2014/main" id="{1DD86ED2-E63D-0A2E-72CC-53DB66A39698}"/>
              </a:ext>
            </a:extLst>
          </p:cNvPr>
          <p:cNvSpPr txBox="1">
            <a:spLocks/>
          </p:cNvSpPr>
          <p:nvPr/>
        </p:nvSpPr>
        <p:spPr>
          <a:xfrm>
            <a:off x="6024748" y="2216717"/>
            <a:ext cx="1487395" cy="360479"/>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2100"/>
              <a:buFont typeface="Arimo"/>
              <a:buNone/>
              <a:defRPr sz="2600" b="1" i="0" u="none" strike="noStrike" cap="none">
                <a:solidFill>
                  <a:schemeClr val="dk1"/>
                </a:solidFill>
                <a:latin typeface="Bellota Text"/>
                <a:ea typeface="Bellota Text"/>
                <a:cs typeface="Bellota Text"/>
                <a:sym typeface="Bellota Text"/>
              </a:defRPr>
            </a:lvl1pPr>
            <a:lvl2pPr marL="914400" marR="0" lvl="1"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2pPr>
            <a:lvl3pPr marL="1371600" marR="0" lvl="2"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3pPr>
            <a:lvl4pPr marL="1828800" marR="0" lvl="3"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4pPr>
            <a:lvl5pPr marL="2286000" marR="0" lvl="4"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5pPr>
            <a:lvl6pPr marL="2743200" marR="0" lvl="5"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6pPr>
            <a:lvl7pPr marL="3200400" marR="0" lvl="6"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7pPr>
            <a:lvl8pPr marL="3657600" marR="0" lvl="7"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8pPr>
            <a:lvl9pPr marL="4114800" marR="0" lvl="8"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9pPr>
          </a:lstStyle>
          <a:p>
            <a:pPr marL="0" indent="0"/>
            <a:r>
              <a:rPr lang="en-US" sz="2400" dirty="0"/>
              <a:t>Motifs</a:t>
            </a:r>
          </a:p>
        </p:txBody>
      </p:sp>
      <p:cxnSp>
        <p:nvCxnSpPr>
          <p:cNvPr id="20" name="Straight Arrow Connector 19">
            <a:extLst>
              <a:ext uri="{FF2B5EF4-FFF2-40B4-BE49-F238E27FC236}">
                <a16:creationId xmlns:a16="http://schemas.microsoft.com/office/drawing/2014/main" id="{508D5A27-0185-7C85-EB0D-7B337545C7DA}"/>
              </a:ext>
            </a:extLst>
          </p:cNvPr>
          <p:cNvCxnSpPr>
            <a:cxnSpLocks/>
            <a:stCxn id="17" idx="3"/>
            <a:endCxn id="18" idx="1"/>
          </p:cNvCxnSpPr>
          <p:nvPr/>
        </p:nvCxnSpPr>
        <p:spPr>
          <a:xfrm flipV="1">
            <a:off x="4305804" y="2396956"/>
            <a:ext cx="1718944" cy="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689563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834A4-F643-B1B5-0F3A-EFEB0DFF91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85DDCA-364D-F052-055C-B7B0623C471B}"/>
              </a:ext>
            </a:extLst>
          </p:cNvPr>
          <p:cNvSpPr>
            <a:spLocks noGrp="1"/>
          </p:cNvSpPr>
          <p:nvPr>
            <p:ph type="title"/>
          </p:nvPr>
        </p:nvSpPr>
        <p:spPr>
          <a:xfrm>
            <a:off x="4301256" y="657029"/>
            <a:ext cx="3589488" cy="763600"/>
          </a:xfrm>
        </p:spPr>
        <p:txBody>
          <a:bodyPr/>
          <a:lstStyle/>
          <a:p>
            <a:r>
              <a:rPr lang="en-US" dirty="0"/>
              <a:t>The Problem</a:t>
            </a:r>
          </a:p>
        </p:txBody>
      </p:sp>
      <p:graphicFrame>
        <p:nvGraphicFramePr>
          <p:cNvPr id="16" name="Table 15">
            <a:extLst>
              <a:ext uri="{FF2B5EF4-FFF2-40B4-BE49-F238E27FC236}">
                <a16:creationId xmlns:a16="http://schemas.microsoft.com/office/drawing/2014/main" id="{2AEDBC36-A67C-4438-9405-7BEA56D563C0}"/>
              </a:ext>
            </a:extLst>
          </p:cNvPr>
          <p:cNvGraphicFramePr>
            <a:graphicFrameLocks noGrp="1"/>
          </p:cNvGraphicFramePr>
          <p:nvPr/>
        </p:nvGraphicFramePr>
        <p:xfrm>
          <a:off x="58560" y="2045603"/>
          <a:ext cx="4401786" cy="1950720"/>
        </p:xfrm>
        <a:graphic>
          <a:graphicData uri="http://schemas.openxmlformats.org/drawingml/2006/table">
            <a:tbl>
              <a:tblPr firstRow="1" bandRow="1"/>
              <a:tblGrid>
                <a:gridCol w="2200893">
                  <a:extLst>
                    <a:ext uri="{9D8B030D-6E8A-4147-A177-3AD203B41FA5}">
                      <a16:colId xmlns:a16="http://schemas.microsoft.com/office/drawing/2014/main" val="3758682028"/>
                    </a:ext>
                  </a:extLst>
                </a:gridCol>
                <a:gridCol w="2200893">
                  <a:extLst>
                    <a:ext uri="{9D8B030D-6E8A-4147-A177-3AD203B41FA5}">
                      <a16:colId xmlns:a16="http://schemas.microsoft.com/office/drawing/2014/main" val="1028361424"/>
                    </a:ext>
                  </a:extLst>
                </a:gridCol>
              </a:tblGrid>
              <a:tr h="487680">
                <a:tc>
                  <a:txBody>
                    <a:bodyPr/>
                    <a:lstStyle/>
                    <a:p>
                      <a:r>
                        <a:rPr lang="en-US" sz="2400" dirty="0"/>
                        <a:t>00</a:t>
                      </a:r>
                    </a:p>
                  </a:txBody>
                  <a:tcPr marL="121920" marR="121920" marT="60960" marB="60960">
                    <a:solidFill>
                      <a:srgbClr val="00B0F0"/>
                    </a:solidFill>
                  </a:tcPr>
                </a:tc>
                <a:tc>
                  <a:txBody>
                    <a:bodyPr/>
                    <a:lstStyle/>
                    <a:p>
                      <a:r>
                        <a:rPr lang="en-US" sz="2400" dirty="0"/>
                        <a:t>ACGT</a:t>
                      </a:r>
                    </a:p>
                  </a:txBody>
                  <a:tcPr marL="121920" marR="121920" marT="60960" marB="60960">
                    <a:solidFill>
                      <a:srgbClr val="00B0F0"/>
                    </a:solidFill>
                  </a:tcPr>
                </a:tc>
                <a:extLst>
                  <a:ext uri="{0D108BD9-81ED-4DB2-BD59-A6C34878D82A}">
                    <a16:rowId xmlns:a16="http://schemas.microsoft.com/office/drawing/2014/main" val="660165666"/>
                  </a:ext>
                </a:extLst>
              </a:tr>
              <a:tr h="487680">
                <a:tc>
                  <a:txBody>
                    <a:bodyPr/>
                    <a:lstStyle/>
                    <a:p>
                      <a:r>
                        <a:rPr lang="en-US" sz="2400" dirty="0"/>
                        <a:t>01</a:t>
                      </a:r>
                    </a:p>
                  </a:txBody>
                  <a:tcPr marL="121920" marR="121920" marT="60960" marB="60960"/>
                </a:tc>
                <a:tc>
                  <a:txBody>
                    <a:bodyPr/>
                    <a:lstStyle/>
                    <a:p>
                      <a:r>
                        <a:rPr lang="en-US" sz="2400" dirty="0"/>
                        <a:t>TGCA</a:t>
                      </a:r>
                    </a:p>
                  </a:txBody>
                  <a:tcPr marL="121920" marR="121920" marT="60960" marB="60960"/>
                </a:tc>
                <a:extLst>
                  <a:ext uri="{0D108BD9-81ED-4DB2-BD59-A6C34878D82A}">
                    <a16:rowId xmlns:a16="http://schemas.microsoft.com/office/drawing/2014/main" val="3484864547"/>
                  </a:ext>
                </a:extLst>
              </a:tr>
              <a:tr h="487680">
                <a:tc>
                  <a:txBody>
                    <a:bodyPr/>
                    <a:lstStyle/>
                    <a:p>
                      <a:r>
                        <a:rPr lang="en-US" sz="2400" dirty="0"/>
                        <a:t>10</a:t>
                      </a:r>
                    </a:p>
                  </a:txBody>
                  <a:tcPr marL="121920" marR="121920" marT="60960" marB="60960"/>
                </a:tc>
                <a:tc>
                  <a:txBody>
                    <a:bodyPr/>
                    <a:lstStyle/>
                    <a:p>
                      <a:r>
                        <a:rPr lang="en-US" sz="2400" dirty="0"/>
                        <a:t>CAGT</a:t>
                      </a:r>
                    </a:p>
                  </a:txBody>
                  <a:tcPr marL="121920" marR="121920" marT="60960" marB="60960"/>
                </a:tc>
                <a:extLst>
                  <a:ext uri="{0D108BD9-81ED-4DB2-BD59-A6C34878D82A}">
                    <a16:rowId xmlns:a16="http://schemas.microsoft.com/office/drawing/2014/main" val="3964832877"/>
                  </a:ext>
                </a:extLst>
              </a:tr>
              <a:tr h="487680">
                <a:tc>
                  <a:txBody>
                    <a:bodyPr/>
                    <a:lstStyle/>
                    <a:p>
                      <a:r>
                        <a:rPr lang="en-US" sz="2400" dirty="0"/>
                        <a:t>11</a:t>
                      </a:r>
                    </a:p>
                  </a:txBody>
                  <a:tcPr marL="121920" marR="121920" marT="60960" marB="60960">
                    <a:solidFill>
                      <a:srgbClr val="00B0F0"/>
                    </a:solidFill>
                  </a:tcPr>
                </a:tc>
                <a:tc>
                  <a:txBody>
                    <a:bodyPr/>
                    <a:lstStyle/>
                    <a:p>
                      <a:r>
                        <a:rPr lang="en-US" sz="2400" dirty="0"/>
                        <a:t>GTAC</a:t>
                      </a:r>
                    </a:p>
                  </a:txBody>
                  <a:tcPr marL="121920" marR="121920" marT="60960" marB="60960">
                    <a:solidFill>
                      <a:srgbClr val="00B0F0"/>
                    </a:solidFill>
                  </a:tcPr>
                </a:tc>
                <a:extLst>
                  <a:ext uri="{0D108BD9-81ED-4DB2-BD59-A6C34878D82A}">
                    <a16:rowId xmlns:a16="http://schemas.microsoft.com/office/drawing/2014/main" val="871207027"/>
                  </a:ext>
                </a:extLst>
              </a:tr>
            </a:tbl>
          </a:graphicData>
        </a:graphic>
      </p:graphicFrame>
      <p:sp>
        <p:nvSpPr>
          <p:cNvPr id="17" name="Google Shape;261;p34">
            <a:extLst>
              <a:ext uri="{FF2B5EF4-FFF2-40B4-BE49-F238E27FC236}">
                <a16:creationId xmlns:a16="http://schemas.microsoft.com/office/drawing/2014/main" id="{BF615794-FFEA-773C-1EF9-BCC96A2AC157}"/>
              </a:ext>
            </a:extLst>
          </p:cNvPr>
          <p:cNvSpPr txBox="1">
            <a:spLocks noGrp="1"/>
          </p:cNvSpPr>
          <p:nvPr>
            <p:ph type="subTitle" idx="1"/>
          </p:nvPr>
        </p:nvSpPr>
        <p:spPr>
          <a:xfrm>
            <a:off x="-26439" y="1821775"/>
            <a:ext cx="1062971" cy="160419"/>
          </a:xfrm>
          <a:prstGeom prst="rect">
            <a:avLst/>
          </a:prstGeom>
        </p:spPr>
        <p:txBody>
          <a:bodyPr spcFirstLastPara="1" vert="horz" wrap="square" lIns="121900" tIns="121900" rIns="121900" bIns="121900" rtlCol="0" anchor="ctr" anchorCtr="0">
            <a:noAutofit/>
          </a:bodyPr>
          <a:lstStyle/>
          <a:p>
            <a:pPr marL="0" indent="0"/>
            <a:r>
              <a:rPr lang="en" sz="1600" dirty="0"/>
              <a:t>Binary</a:t>
            </a:r>
            <a:endParaRPr sz="1600" dirty="0"/>
          </a:p>
        </p:txBody>
      </p:sp>
      <p:sp>
        <p:nvSpPr>
          <p:cNvPr id="18" name="Google Shape;261;p34">
            <a:extLst>
              <a:ext uri="{FF2B5EF4-FFF2-40B4-BE49-F238E27FC236}">
                <a16:creationId xmlns:a16="http://schemas.microsoft.com/office/drawing/2014/main" id="{8BB1477A-D6D9-E073-0ACF-2A8B28397A82}"/>
              </a:ext>
            </a:extLst>
          </p:cNvPr>
          <p:cNvSpPr txBox="1">
            <a:spLocks/>
          </p:cNvSpPr>
          <p:nvPr/>
        </p:nvSpPr>
        <p:spPr>
          <a:xfrm>
            <a:off x="2259453" y="1821775"/>
            <a:ext cx="1062971" cy="160419"/>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2100"/>
              <a:buFont typeface="Arimo"/>
              <a:buNone/>
              <a:defRPr sz="2600" b="1" i="0" u="none" strike="noStrike" cap="none">
                <a:solidFill>
                  <a:schemeClr val="dk1"/>
                </a:solidFill>
                <a:latin typeface="Bellota Text"/>
                <a:ea typeface="Bellota Text"/>
                <a:cs typeface="Bellota Text"/>
                <a:sym typeface="Bellota Text"/>
              </a:defRPr>
            </a:lvl1pPr>
            <a:lvl2pPr marL="914400" marR="0" lvl="1"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2pPr>
            <a:lvl3pPr marL="1371600" marR="0" lvl="2"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3pPr>
            <a:lvl4pPr marL="1828800" marR="0" lvl="3"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4pPr>
            <a:lvl5pPr marL="2286000" marR="0" lvl="4"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5pPr>
            <a:lvl6pPr marL="2743200" marR="0" lvl="5"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6pPr>
            <a:lvl7pPr marL="3200400" marR="0" lvl="6"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7pPr>
            <a:lvl8pPr marL="3657600" marR="0" lvl="7"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8pPr>
            <a:lvl9pPr marL="4114800" marR="0" lvl="8"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9pPr>
          </a:lstStyle>
          <a:p>
            <a:pPr marL="0" indent="0"/>
            <a:r>
              <a:rPr lang="en-US" sz="1600" dirty="0"/>
              <a:t>Motifs</a:t>
            </a:r>
          </a:p>
        </p:txBody>
      </p:sp>
      <p:sp>
        <p:nvSpPr>
          <p:cNvPr id="4" name="Google Shape;261;p34">
            <a:extLst>
              <a:ext uri="{FF2B5EF4-FFF2-40B4-BE49-F238E27FC236}">
                <a16:creationId xmlns:a16="http://schemas.microsoft.com/office/drawing/2014/main" id="{1DA51B92-2E00-BCAD-658F-6A58321D6CD9}"/>
              </a:ext>
            </a:extLst>
          </p:cNvPr>
          <p:cNvSpPr txBox="1">
            <a:spLocks/>
          </p:cNvSpPr>
          <p:nvPr/>
        </p:nvSpPr>
        <p:spPr>
          <a:xfrm>
            <a:off x="7411534" y="1754859"/>
            <a:ext cx="2521013" cy="647252"/>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2100"/>
              <a:buFont typeface="Arimo"/>
              <a:buNone/>
              <a:defRPr sz="2600" b="1" i="0" u="none" strike="noStrike" cap="none">
                <a:solidFill>
                  <a:schemeClr val="dk1"/>
                </a:solidFill>
                <a:latin typeface="Bellota Text"/>
                <a:ea typeface="Bellota Text"/>
                <a:cs typeface="Bellota Text"/>
                <a:sym typeface="Bellota Text"/>
              </a:defRPr>
            </a:lvl1pPr>
            <a:lvl2pPr marL="914400" marR="0" lvl="1"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2pPr>
            <a:lvl3pPr marL="1371600" marR="0" lvl="2"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3pPr>
            <a:lvl4pPr marL="1828800" marR="0" lvl="3"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4pPr>
            <a:lvl5pPr marL="2286000" marR="0" lvl="4"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5pPr>
            <a:lvl6pPr marL="2743200" marR="0" lvl="5"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6pPr>
            <a:lvl7pPr marL="3200400" marR="0" lvl="6"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7pPr>
            <a:lvl8pPr marL="3657600" marR="0" lvl="7"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8pPr>
            <a:lvl9pPr marL="4114800" marR="0" lvl="8"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9pPr>
          </a:lstStyle>
          <a:p>
            <a:pPr marL="0" indent="0"/>
            <a:r>
              <a:rPr lang="en-US" sz="2400" dirty="0"/>
              <a:t>Spacer Motif</a:t>
            </a:r>
          </a:p>
        </p:txBody>
      </p:sp>
      <p:graphicFrame>
        <p:nvGraphicFramePr>
          <p:cNvPr id="5" name="Table 4">
            <a:extLst>
              <a:ext uri="{FF2B5EF4-FFF2-40B4-BE49-F238E27FC236}">
                <a16:creationId xmlns:a16="http://schemas.microsoft.com/office/drawing/2014/main" id="{4F2745AF-4CD7-6B8C-E36F-4469EC1D7765}"/>
              </a:ext>
            </a:extLst>
          </p:cNvPr>
          <p:cNvGraphicFramePr>
            <a:graphicFrameLocks noGrp="1"/>
          </p:cNvGraphicFramePr>
          <p:nvPr/>
        </p:nvGraphicFramePr>
        <p:xfrm>
          <a:off x="6488401" y="2402111"/>
          <a:ext cx="3858161" cy="508076"/>
        </p:xfrm>
        <a:graphic>
          <a:graphicData uri="http://schemas.openxmlformats.org/drawingml/2006/table">
            <a:tbl>
              <a:tblPr firstRow="1" bandRow="1"/>
              <a:tblGrid>
                <a:gridCol w="3858161">
                  <a:extLst>
                    <a:ext uri="{9D8B030D-6E8A-4147-A177-3AD203B41FA5}">
                      <a16:colId xmlns:a16="http://schemas.microsoft.com/office/drawing/2014/main" val="3443096232"/>
                    </a:ext>
                  </a:extLst>
                </a:gridCol>
              </a:tblGrid>
              <a:tr h="508076">
                <a:tc>
                  <a:txBody>
                    <a:bodyPr/>
                    <a:lstStyle/>
                    <a:p>
                      <a:pPr algn="ctr"/>
                      <a:r>
                        <a:rPr lang="en-GB" sz="2400" dirty="0"/>
                        <a:t>GCAT</a:t>
                      </a:r>
                    </a:p>
                  </a:txBody>
                  <a:tcPr marL="121920" marR="121920" marT="60960" marB="60960">
                    <a:solidFill>
                      <a:srgbClr val="F49DF0"/>
                    </a:solidFill>
                  </a:tcPr>
                </a:tc>
                <a:extLst>
                  <a:ext uri="{0D108BD9-81ED-4DB2-BD59-A6C34878D82A}">
                    <a16:rowId xmlns:a16="http://schemas.microsoft.com/office/drawing/2014/main" val="2175260963"/>
                  </a:ext>
                </a:extLst>
              </a:tr>
            </a:tbl>
          </a:graphicData>
        </a:graphic>
      </p:graphicFrame>
      <p:cxnSp>
        <p:nvCxnSpPr>
          <p:cNvPr id="7" name="Straight Arrow Connector 6">
            <a:extLst>
              <a:ext uri="{FF2B5EF4-FFF2-40B4-BE49-F238E27FC236}">
                <a16:creationId xmlns:a16="http://schemas.microsoft.com/office/drawing/2014/main" id="{A4762199-EB64-3176-7029-4E101AE1E3C9}"/>
              </a:ext>
            </a:extLst>
          </p:cNvPr>
          <p:cNvCxnSpPr/>
          <p:nvPr/>
        </p:nvCxnSpPr>
        <p:spPr>
          <a:xfrm flipH="1">
            <a:off x="6808520" y="2910187"/>
            <a:ext cx="1082224" cy="90575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8" name="Straight Arrow Connector 7">
            <a:extLst>
              <a:ext uri="{FF2B5EF4-FFF2-40B4-BE49-F238E27FC236}">
                <a16:creationId xmlns:a16="http://schemas.microsoft.com/office/drawing/2014/main" id="{EB34F89C-FC75-4B63-19ED-B327AA7D1F54}"/>
              </a:ext>
            </a:extLst>
          </p:cNvPr>
          <p:cNvCxnSpPr>
            <a:cxnSpLocks/>
          </p:cNvCxnSpPr>
          <p:nvPr/>
        </p:nvCxnSpPr>
        <p:spPr>
          <a:xfrm>
            <a:off x="8980635" y="2905647"/>
            <a:ext cx="951912" cy="98602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aphicFrame>
        <p:nvGraphicFramePr>
          <p:cNvPr id="11" name="Table 10">
            <a:extLst>
              <a:ext uri="{FF2B5EF4-FFF2-40B4-BE49-F238E27FC236}">
                <a16:creationId xmlns:a16="http://schemas.microsoft.com/office/drawing/2014/main" id="{A8309A2D-4F38-6C1E-F0AC-423AD5AA034B}"/>
              </a:ext>
            </a:extLst>
          </p:cNvPr>
          <p:cNvGraphicFramePr>
            <a:graphicFrameLocks noGrp="1"/>
          </p:cNvGraphicFramePr>
          <p:nvPr/>
        </p:nvGraphicFramePr>
        <p:xfrm>
          <a:off x="4879440" y="3926679"/>
          <a:ext cx="1929081" cy="508076"/>
        </p:xfrm>
        <a:graphic>
          <a:graphicData uri="http://schemas.openxmlformats.org/drawingml/2006/table">
            <a:tbl>
              <a:tblPr firstRow="1" bandRow="1"/>
              <a:tblGrid>
                <a:gridCol w="1929081">
                  <a:extLst>
                    <a:ext uri="{9D8B030D-6E8A-4147-A177-3AD203B41FA5}">
                      <a16:colId xmlns:a16="http://schemas.microsoft.com/office/drawing/2014/main" val="3443096232"/>
                    </a:ext>
                  </a:extLst>
                </a:gridCol>
              </a:tblGrid>
              <a:tr h="508076">
                <a:tc>
                  <a:txBody>
                    <a:bodyPr/>
                    <a:lstStyle/>
                    <a:p>
                      <a:pPr algn="ctr"/>
                      <a:r>
                        <a:rPr lang="en-GB" sz="2400" dirty="0"/>
                        <a:t>GC</a:t>
                      </a:r>
                    </a:p>
                  </a:txBody>
                  <a:tcPr marL="121920" marR="121920" marT="60960" marB="60960">
                    <a:solidFill>
                      <a:srgbClr val="F49DF0"/>
                    </a:solidFill>
                  </a:tcPr>
                </a:tc>
                <a:extLst>
                  <a:ext uri="{0D108BD9-81ED-4DB2-BD59-A6C34878D82A}">
                    <a16:rowId xmlns:a16="http://schemas.microsoft.com/office/drawing/2014/main" val="2175260963"/>
                  </a:ext>
                </a:extLst>
              </a:tr>
            </a:tbl>
          </a:graphicData>
        </a:graphic>
      </p:graphicFrame>
      <p:graphicFrame>
        <p:nvGraphicFramePr>
          <p:cNvPr id="12" name="Table 11">
            <a:extLst>
              <a:ext uri="{FF2B5EF4-FFF2-40B4-BE49-F238E27FC236}">
                <a16:creationId xmlns:a16="http://schemas.microsoft.com/office/drawing/2014/main" id="{12C18376-4D6D-71D8-5EB6-8A30088864FA}"/>
              </a:ext>
            </a:extLst>
          </p:cNvPr>
          <p:cNvGraphicFramePr>
            <a:graphicFrameLocks noGrp="1"/>
          </p:cNvGraphicFramePr>
          <p:nvPr/>
        </p:nvGraphicFramePr>
        <p:xfrm>
          <a:off x="9932548" y="3947815"/>
          <a:ext cx="1929081" cy="508076"/>
        </p:xfrm>
        <a:graphic>
          <a:graphicData uri="http://schemas.openxmlformats.org/drawingml/2006/table">
            <a:tbl>
              <a:tblPr firstRow="1" bandRow="1"/>
              <a:tblGrid>
                <a:gridCol w="1929081">
                  <a:extLst>
                    <a:ext uri="{9D8B030D-6E8A-4147-A177-3AD203B41FA5}">
                      <a16:colId xmlns:a16="http://schemas.microsoft.com/office/drawing/2014/main" val="3443096232"/>
                    </a:ext>
                  </a:extLst>
                </a:gridCol>
              </a:tblGrid>
              <a:tr h="508076">
                <a:tc>
                  <a:txBody>
                    <a:bodyPr/>
                    <a:lstStyle/>
                    <a:p>
                      <a:pPr algn="ctr"/>
                      <a:r>
                        <a:rPr lang="en-GB" sz="2400" dirty="0"/>
                        <a:t>AT</a:t>
                      </a:r>
                    </a:p>
                  </a:txBody>
                  <a:tcPr marL="121920" marR="121920" marT="60960" marB="60960">
                    <a:solidFill>
                      <a:srgbClr val="F49DF0"/>
                    </a:solidFill>
                  </a:tcPr>
                </a:tc>
                <a:extLst>
                  <a:ext uri="{0D108BD9-81ED-4DB2-BD59-A6C34878D82A}">
                    <a16:rowId xmlns:a16="http://schemas.microsoft.com/office/drawing/2014/main" val="2175260963"/>
                  </a:ext>
                </a:extLst>
              </a:tr>
            </a:tbl>
          </a:graphicData>
        </a:graphic>
      </p:graphicFrame>
      <p:graphicFrame>
        <p:nvGraphicFramePr>
          <p:cNvPr id="13" name="Table 12">
            <a:extLst>
              <a:ext uri="{FF2B5EF4-FFF2-40B4-BE49-F238E27FC236}">
                <a16:creationId xmlns:a16="http://schemas.microsoft.com/office/drawing/2014/main" id="{71C51CE3-E1CA-3995-A491-E58B9C287541}"/>
              </a:ext>
            </a:extLst>
          </p:cNvPr>
          <p:cNvGraphicFramePr>
            <a:graphicFrameLocks noGrp="1"/>
          </p:cNvGraphicFramePr>
          <p:nvPr/>
        </p:nvGraphicFramePr>
        <p:xfrm>
          <a:off x="7137709" y="3926678"/>
          <a:ext cx="2559543" cy="508076"/>
        </p:xfrm>
        <a:graphic>
          <a:graphicData uri="http://schemas.openxmlformats.org/drawingml/2006/table">
            <a:tbl>
              <a:tblPr firstRow="1" bandRow="1"/>
              <a:tblGrid>
                <a:gridCol w="2559543">
                  <a:extLst>
                    <a:ext uri="{9D8B030D-6E8A-4147-A177-3AD203B41FA5}">
                      <a16:colId xmlns:a16="http://schemas.microsoft.com/office/drawing/2014/main" val="3443096232"/>
                    </a:ext>
                  </a:extLst>
                </a:gridCol>
              </a:tblGrid>
              <a:tr h="508076">
                <a:tc>
                  <a:txBody>
                    <a:bodyPr/>
                    <a:lstStyle/>
                    <a:p>
                      <a:pPr algn="ctr"/>
                      <a:r>
                        <a:rPr lang="en-GB" sz="2400" dirty="0"/>
                        <a:t>Motif</a:t>
                      </a:r>
                    </a:p>
                  </a:txBody>
                  <a:tcPr marL="121920" marR="121920" marT="60960" marB="60960">
                    <a:solidFill>
                      <a:srgbClr val="00B0F0"/>
                    </a:solidFill>
                  </a:tcPr>
                </a:tc>
                <a:extLst>
                  <a:ext uri="{0D108BD9-81ED-4DB2-BD59-A6C34878D82A}">
                    <a16:rowId xmlns:a16="http://schemas.microsoft.com/office/drawing/2014/main" val="2175260963"/>
                  </a:ext>
                </a:extLst>
              </a:tr>
            </a:tbl>
          </a:graphicData>
        </a:graphic>
      </p:graphicFrame>
    </p:spTree>
    <p:extLst>
      <p:ext uri="{BB962C8B-B14F-4D97-AF65-F5344CB8AC3E}">
        <p14:creationId xmlns:p14="http://schemas.microsoft.com/office/powerpoint/2010/main" val="41806309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DC66E-8BFA-6B99-9D82-683BCE1FAA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1DDE8D-2B0D-1140-198E-28CF4452A9BD}"/>
              </a:ext>
            </a:extLst>
          </p:cNvPr>
          <p:cNvSpPr>
            <a:spLocks noGrp="1"/>
          </p:cNvSpPr>
          <p:nvPr>
            <p:ph type="title"/>
          </p:nvPr>
        </p:nvSpPr>
        <p:spPr>
          <a:xfrm>
            <a:off x="4301256" y="657029"/>
            <a:ext cx="3589488" cy="763600"/>
          </a:xfrm>
        </p:spPr>
        <p:txBody>
          <a:bodyPr/>
          <a:lstStyle/>
          <a:p>
            <a:r>
              <a:rPr lang="en-US" dirty="0"/>
              <a:t>The Problem</a:t>
            </a:r>
          </a:p>
        </p:txBody>
      </p:sp>
      <p:graphicFrame>
        <p:nvGraphicFramePr>
          <p:cNvPr id="13" name="Table 12">
            <a:extLst>
              <a:ext uri="{FF2B5EF4-FFF2-40B4-BE49-F238E27FC236}">
                <a16:creationId xmlns:a16="http://schemas.microsoft.com/office/drawing/2014/main" id="{062D2F92-5300-847A-F1B3-FE59DED7361B}"/>
              </a:ext>
            </a:extLst>
          </p:cNvPr>
          <p:cNvGraphicFramePr>
            <a:graphicFrameLocks noGrp="1"/>
          </p:cNvGraphicFramePr>
          <p:nvPr/>
        </p:nvGraphicFramePr>
        <p:xfrm>
          <a:off x="-2827" y="3429001"/>
          <a:ext cx="1812467" cy="508076"/>
        </p:xfrm>
        <a:graphic>
          <a:graphicData uri="http://schemas.openxmlformats.org/drawingml/2006/table">
            <a:tbl>
              <a:tblPr firstRow="1" bandRow="1"/>
              <a:tblGrid>
                <a:gridCol w="1812467">
                  <a:extLst>
                    <a:ext uri="{9D8B030D-6E8A-4147-A177-3AD203B41FA5}">
                      <a16:colId xmlns:a16="http://schemas.microsoft.com/office/drawing/2014/main" val="3443096232"/>
                    </a:ext>
                  </a:extLst>
                </a:gridCol>
              </a:tblGrid>
              <a:tr h="508076">
                <a:tc>
                  <a:txBody>
                    <a:bodyPr/>
                    <a:lstStyle/>
                    <a:p>
                      <a:pPr algn="ctr"/>
                      <a:r>
                        <a:rPr lang="en-GB" sz="2400" dirty="0"/>
                        <a:t>GC</a:t>
                      </a:r>
                    </a:p>
                  </a:txBody>
                  <a:tcPr marL="121920" marR="121920" marT="60960" marB="60960">
                    <a:solidFill>
                      <a:srgbClr val="F49DF0"/>
                    </a:solidFill>
                  </a:tcPr>
                </a:tc>
                <a:extLst>
                  <a:ext uri="{0D108BD9-81ED-4DB2-BD59-A6C34878D82A}">
                    <a16:rowId xmlns:a16="http://schemas.microsoft.com/office/drawing/2014/main" val="2175260963"/>
                  </a:ext>
                </a:extLst>
              </a:tr>
            </a:tbl>
          </a:graphicData>
        </a:graphic>
      </p:graphicFrame>
      <p:graphicFrame>
        <p:nvGraphicFramePr>
          <p:cNvPr id="14" name="Table 13">
            <a:extLst>
              <a:ext uri="{FF2B5EF4-FFF2-40B4-BE49-F238E27FC236}">
                <a16:creationId xmlns:a16="http://schemas.microsoft.com/office/drawing/2014/main" id="{C94DD2AD-4FAE-FFC5-C320-5C9F9DC97268}"/>
              </a:ext>
            </a:extLst>
          </p:cNvPr>
          <p:cNvGraphicFramePr>
            <a:graphicFrameLocks noGrp="1"/>
          </p:cNvGraphicFramePr>
          <p:nvPr/>
        </p:nvGraphicFramePr>
        <p:xfrm>
          <a:off x="4114576" y="3429001"/>
          <a:ext cx="1812467" cy="508076"/>
        </p:xfrm>
        <a:graphic>
          <a:graphicData uri="http://schemas.openxmlformats.org/drawingml/2006/table">
            <a:tbl>
              <a:tblPr firstRow="1" bandRow="1"/>
              <a:tblGrid>
                <a:gridCol w="1812467">
                  <a:extLst>
                    <a:ext uri="{9D8B030D-6E8A-4147-A177-3AD203B41FA5}">
                      <a16:colId xmlns:a16="http://schemas.microsoft.com/office/drawing/2014/main" val="3443096232"/>
                    </a:ext>
                  </a:extLst>
                </a:gridCol>
              </a:tblGrid>
              <a:tr h="508076">
                <a:tc>
                  <a:txBody>
                    <a:bodyPr/>
                    <a:lstStyle/>
                    <a:p>
                      <a:pPr algn="ctr"/>
                      <a:r>
                        <a:rPr lang="en-GB" sz="2400" dirty="0"/>
                        <a:t>AT</a:t>
                      </a:r>
                    </a:p>
                  </a:txBody>
                  <a:tcPr marL="121920" marR="121920" marT="60960" marB="60960">
                    <a:solidFill>
                      <a:srgbClr val="F49DF0"/>
                    </a:solidFill>
                  </a:tcPr>
                </a:tc>
                <a:extLst>
                  <a:ext uri="{0D108BD9-81ED-4DB2-BD59-A6C34878D82A}">
                    <a16:rowId xmlns:a16="http://schemas.microsoft.com/office/drawing/2014/main" val="2175260963"/>
                  </a:ext>
                </a:extLst>
              </a:tr>
            </a:tbl>
          </a:graphicData>
        </a:graphic>
      </p:graphicFrame>
      <p:graphicFrame>
        <p:nvGraphicFramePr>
          <p:cNvPr id="15" name="Table 14">
            <a:extLst>
              <a:ext uri="{FF2B5EF4-FFF2-40B4-BE49-F238E27FC236}">
                <a16:creationId xmlns:a16="http://schemas.microsoft.com/office/drawing/2014/main" id="{97A844A3-1703-7795-53F2-0E74F7C63B3F}"/>
              </a:ext>
            </a:extLst>
          </p:cNvPr>
          <p:cNvGraphicFramePr>
            <a:graphicFrameLocks noGrp="1"/>
          </p:cNvGraphicFramePr>
          <p:nvPr/>
        </p:nvGraphicFramePr>
        <p:xfrm>
          <a:off x="1905817" y="3429001"/>
          <a:ext cx="2149004" cy="508076"/>
        </p:xfrm>
        <a:graphic>
          <a:graphicData uri="http://schemas.openxmlformats.org/drawingml/2006/table">
            <a:tbl>
              <a:tblPr firstRow="1" bandRow="1"/>
              <a:tblGrid>
                <a:gridCol w="2149004">
                  <a:extLst>
                    <a:ext uri="{9D8B030D-6E8A-4147-A177-3AD203B41FA5}">
                      <a16:colId xmlns:a16="http://schemas.microsoft.com/office/drawing/2014/main" val="3443096232"/>
                    </a:ext>
                  </a:extLst>
                </a:gridCol>
              </a:tblGrid>
              <a:tr h="508076">
                <a:tc>
                  <a:txBody>
                    <a:bodyPr/>
                    <a:lstStyle/>
                    <a:p>
                      <a:pPr algn="ctr"/>
                      <a:r>
                        <a:rPr lang="en-US" sz="2400" dirty="0"/>
                        <a:t>ACGT</a:t>
                      </a:r>
                      <a:endParaRPr lang="en-GB" sz="2400" dirty="0"/>
                    </a:p>
                  </a:txBody>
                  <a:tcPr marL="121920" marR="121920" marT="60960" marB="60960">
                    <a:solidFill>
                      <a:srgbClr val="00B0F0"/>
                    </a:solidFill>
                  </a:tcPr>
                </a:tc>
                <a:extLst>
                  <a:ext uri="{0D108BD9-81ED-4DB2-BD59-A6C34878D82A}">
                    <a16:rowId xmlns:a16="http://schemas.microsoft.com/office/drawing/2014/main" val="2175260963"/>
                  </a:ext>
                </a:extLst>
              </a:tr>
            </a:tbl>
          </a:graphicData>
        </a:graphic>
      </p:graphicFrame>
      <p:graphicFrame>
        <p:nvGraphicFramePr>
          <p:cNvPr id="16" name="Table 15">
            <a:extLst>
              <a:ext uri="{FF2B5EF4-FFF2-40B4-BE49-F238E27FC236}">
                <a16:creationId xmlns:a16="http://schemas.microsoft.com/office/drawing/2014/main" id="{1666D315-215B-0027-5168-0128D4840EF1}"/>
              </a:ext>
            </a:extLst>
          </p:cNvPr>
          <p:cNvGraphicFramePr>
            <a:graphicFrameLocks noGrp="1"/>
          </p:cNvGraphicFramePr>
          <p:nvPr/>
        </p:nvGraphicFramePr>
        <p:xfrm>
          <a:off x="6203827" y="3429001"/>
          <a:ext cx="1870775" cy="508076"/>
        </p:xfrm>
        <a:graphic>
          <a:graphicData uri="http://schemas.openxmlformats.org/drawingml/2006/table">
            <a:tbl>
              <a:tblPr firstRow="1" bandRow="1"/>
              <a:tblGrid>
                <a:gridCol w="1870775">
                  <a:extLst>
                    <a:ext uri="{9D8B030D-6E8A-4147-A177-3AD203B41FA5}">
                      <a16:colId xmlns:a16="http://schemas.microsoft.com/office/drawing/2014/main" val="3443096232"/>
                    </a:ext>
                  </a:extLst>
                </a:gridCol>
              </a:tblGrid>
              <a:tr h="508076">
                <a:tc>
                  <a:txBody>
                    <a:bodyPr/>
                    <a:lstStyle/>
                    <a:p>
                      <a:pPr algn="ctr"/>
                      <a:r>
                        <a:rPr lang="en-GB" sz="2400" dirty="0"/>
                        <a:t>GC</a:t>
                      </a:r>
                    </a:p>
                  </a:txBody>
                  <a:tcPr marL="121920" marR="121920" marT="60960" marB="60960">
                    <a:solidFill>
                      <a:srgbClr val="F49DF0"/>
                    </a:solidFill>
                  </a:tcPr>
                </a:tc>
                <a:extLst>
                  <a:ext uri="{0D108BD9-81ED-4DB2-BD59-A6C34878D82A}">
                    <a16:rowId xmlns:a16="http://schemas.microsoft.com/office/drawing/2014/main" val="2175260963"/>
                  </a:ext>
                </a:extLst>
              </a:tr>
            </a:tbl>
          </a:graphicData>
        </a:graphic>
      </p:graphicFrame>
      <p:graphicFrame>
        <p:nvGraphicFramePr>
          <p:cNvPr id="17" name="Table 16">
            <a:extLst>
              <a:ext uri="{FF2B5EF4-FFF2-40B4-BE49-F238E27FC236}">
                <a16:creationId xmlns:a16="http://schemas.microsoft.com/office/drawing/2014/main" id="{7C1D21A3-F1E4-1C4B-2F04-EA375414F9C7}"/>
              </a:ext>
            </a:extLst>
          </p:cNvPr>
          <p:cNvGraphicFramePr>
            <a:graphicFrameLocks noGrp="1"/>
          </p:cNvGraphicFramePr>
          <p:nvPr/>
        </p:nvGraphicFramePr>
        <p:xfrm>
          <a:off x="10369315" y="3429001"/>
          <a:ext cx="1822685" cy="508076"/>
        </p:xfrm>
        <a:graphic>
          <a:graphicData uri="http://schemas.openxmlformats.org/drawingml/2006/table">
            <a:tbl>
              <a:tblPr firstRow="1" bandRow="1"/>
              <a:tblGrid>
                <a:gridCol w="1822685">
                  <a:extLst>
                    <a:ext uri="{9D8B030D-6E8A-4147-A177-3AD203B41FA5}">
                      <a16:colId xmlns:a16="http://schemas.microsoft.com/office/drawing/2014/main" val="3443096232"/>
                    </a:ext>
                  </a:extLst>
                </a:gridCol>
              </a:tblGrid>
              <a:tr h="508076">
                <a:tc>
                  <a:txBody>
                    <a:bodyPr/>
                    <a:lstStyle/>
                    <a:p>
                      <a:pPr algn="ctr"/>
                      <a:r>
                        <a:rPr lang="en-GB" sz="2400" dirty="0"/>
                        <a:t>AT</a:t>
                      </a:r>
                    </a:p>
                  </a:txBody>
                  <a:tcPr marL="121920" marR="121920" marT="60960" marB="60960">
                    <a:solidFill>
                      <a:srgbClr val="F49DF0"/>
                    </a:solidFill>
                  </a:tcPr>
                </a:tc>
                <a:extLst>
                  <a:ext uri="{0D108BD9-81ED-4DB2-BD59-A6C34878D82A}">
                    <a16:rowId xmlns:a16="http://schemas.microsoft.com/office/drawing/2014/main" val="2175260963"/>
                  </a:ext>
                </a:extLst>
              </a:tr>
            </a:tbl>
          </a:graphicData>
        </a:graphic>
      </p:graphicFrame>
      <p:graphicFrame>
        <p:nvGraphicFramePr>
          <p:cNvPr id="18" name="Table 17">
            <a:extLst>
              <a:ext uri="{FF2B5EF4-FFF2-40B4-BE49-F238E27FC236}">
                <a16:creationId xmlns:a16="http://schemas.microsoft.com/office/drawing/2014/main" id="{48AC0384-5E9F-2C38-52F2-DFAA8A579346}"/>
              </a:ext>
            </a:extLst>
          </p:cNvPr>
          <p:cNvGraphicFramePr>
            <a:graphicFrameLocks noGrp="1"/>
          </p:cNvGraphicFramePr>
          <p:nvPr/>
        </p:nvGraphicFramePr>
        <p:xfrm>
          <a:off x="8147457" y="3429001"/>
          <a:ext cx="2149004" cy="508076"/>
        </p:xfrm>
        <a:graphic>
          <a:graphicData uri="http://schemas.openxmlformats.org/drawingml/2006/table">
            <a:tbl>
              <a:tblPr firstRow="1" bandRow="1"/>
              <a:tblGrid>
                <a:gridCol w="2149004">
                  <a:extLst>
                    <a:ext uri="{9D8B030D-6E8A-4147-A177-3AD203B41FA5}">
                      <a16:colId xmlns:a16="http://schemas.microsoft.com/office/drawing/2014/main" val="3443096232"/>
                    </a:ext>
                  </a:extLst>
                </a:gridCol>
              </a:tblGrid>
              <a:tr h="508076">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400" dirty="0"/>
                        <a:t>GTAC</a:t>
                      </a:r>
                    </a:p>
                  </a:txBody>
                  <a:tcPr marL="121920" marR="121920" marT="60960" marB="60960">
                    <a:solidFill>
                      <a:srgbClr val="00B0F0"/>
                    </a:solidFill>
                  </a:tcPr>
                </a:tc>
                <a:extLst>
                  <a:ext uri="{0D108BD9-81ED-4DB2-BD59-A6C34878D82A}">
                    <a16:rowId xmlns:a16="http://schemas.microsoft.com/office/drawing/2014/main" val="2175260963"/>
                  </a:ext>
                </a:extLst>
              </a:tr>
            </a:tbl>
          </a:graphicData>
        </a:graphic>
      </p:graphicFrame>
      <p:sp>
        <p:nvSpPr>
          <p:cNvPr id="19" name="Google Shape;261;p34">
            <a:extLst>
              <a:ext uri="{FF2B5EF4-FFF2-40B4-BE49-F238E27FC236}">
                <a16:creationId xmlns:a16="http://schemas.microsoft.com/office/drawing/2014/main" id="{06389942-A69C-E49E-76B4-E68CE3BC70C5}"/>
              </a:ext>
            </a:extLst>
          </p:cNvPr>
          <p:cNvSpPr txBox="1">
            <a:spLocks/>
          </p:cNvSpPr>
          <p:nvPr/>
        </p:nvSpPr>
        <p:spPr>
          <a:xfrm>
            <a:off x="2302728" y="2695430"/>
            <a:ext cx="1355177" cy="647252"/>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2100"/>
              <a:buFont typeface="Arimo"/>
              <a:buNone/>
              <a:defRPr sz="2600" b="1" i="0" u="none" strike="noStrike" cap="none">
                <a:solidFill>
                  <a:schemeClr val="dk1"/>
                </a:solidFill>
                <a:latin typeface="Bellota Text"/>
                <a:ea typeface="Bellota Text"/>
                <a:cs typeface="Bellota Text"/>
                <a:sym typeface="Bellota Text"/>
              </a:defRPr>
            </a:lvl1pPr>
            <a:lvl2pPr marL="914400" marR="0" lvl="1"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2pPr>
            <a:lvl3pPr marL="1371600" marR="0" lvl="2"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3pPr>
            <a:lvl4pPr marL="1828800" marR="0" lvl="3"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4pPr>
            <a:lvl5pPr marL="2286000" marR="0" lvl="4"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5pPr>
            <a:lvl6pPr marL="2743200" marR="0" lvl="5"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6pPr>
            <a:lvl7pPr marL="3200400" marR="0" lvl="6"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7pPr>
            <a:lvl8pPr marL="3657600" marR="0" lvl="7"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8pPr>
            <a:lvl9pPr marL="4114800" marR="0" lvl="8"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9pPr>
          </a:lstStyle>
          <a:p>
            <a:pPr marL="0" indent="0" algn="ctr"/>
            <a:r>
              <a:rPr lang="en-US" sz="2400" dirty="0"/>
              <a:t>Motif 1</a:t>
            </a:r>
          </a:p>
        </p:txBody>
      </p:sp>
      <p:sp>
        <p:nvSpPr>
          <p:cNvPr id="20" name="Google Shape;261;p34">
            <a:extLst>
              <a:ext uri="{FF2B5EF4-FFF2-40B4-BE49-F238E27FC236}">
                <a16:creationId xmlns:a16="http://schemas.microsoft.com/office/drawing/2014/main" id="{5A629055-2DA1-D2AC-6ECD-18309C55826A}"/>
              </a:ext>
            </a:extLst>
          </p:cNvPr>
          <p:cNvSpPr txBox="1">
            <a:spLocks/>
          </p:cNvSpPr>
          <p:nvPr/>
        </p:nvSpPr>
        <p:spPr>
          <a:xfrm>
            <a:off x="2302728" y="4023395"/>
            <a:ext cx="1355177" cy="647252"/>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2100"/>
              <a:buFont typeface="Arimo"/>
              <a:buNone/>
              <a:defRPr sz="2600" b="1" i="0" u="none" strike="noStrike" cap="none">
                <a:solidFill>
                  <a:schemeClr val="dk1"/>
                </a:solidFill>
                <a:latin typeface="Bellota Text"/>
                <a:ea typeface="Bellota Text"/>
                <a:cs typeface="Bellota Text"/>
                <a:sym typeface="Bellota Text"/>
              </a:defRPr>
            </a:lvl1pPr>
            <a:lvl2pPr marL="914400" marR="0" lvl="1"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2pPr>
            <a:lvl3pPr marL="1371600" marR="0" lvl="2"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3pPr>
            <a:lvl4pPr marL="1828800" marR="0" lvl="3"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4pPr>
            <a:lvl5pPr marL="2286000" marR="0" lvl="4"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5pPr>
            <a:lvl6pPr marL="2743200" marR="0" lvl="5"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6pPr>
            <a:lvl7pPr marL="3200400" marR="0" lvl="6"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7pPr>
            <a:lvl8pPr marL="3657600" marR="0" lvl="7"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8pPr>
            <a:lvl9pPr marL="4114800" marR="0" lvl="8"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9pPr>
          </a:lstStyle>
          <a:p>
            <a:pPr marL="0" indent="0" algn="ctr"/>
            <a:r>
              <a:rPr lang="en-US" sz="2400" dirty="0"/>
              <a:t>00</a:t>
            </a:r>
          </a:p>
        </p:txBody>
      </p:sp>
      <p:sp>
        <p:nvSpPr>
          <p:cNvPr id="21" name="Google Shape;261;p34">
            <a:extLst>
              <a:ext uri="{FF2B5EF4-FFF2-40B4-BE49-F238E27FC236}">
                <a16:creationId xmlns:a16="http://schemas.microsoft.com/office/drawing/2014/main" id="{B9D3F0CA-3BC9-9EF9-20B7-20D1A1CAFEF5}"/>
              </a:ext>
            </a:extLst>
          </p:cNvPr>
          <p:cNvSpPr txBox="1">
            <a:spLocks/>
          </p:cNvSpPr>
          <p:nvPr/>
        </p:nvSpPr>
        <p:spPr>
          <a:xfrm>
            <a:off x="8534097" y="4023394"/>
            <a:ext cx="1355177" cy="647252"/>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2100"/>
              <a:buFont typeface="Arimo"/>
              <a:buNone/>
              <a:defRPr sz="2600" b="1" i="0" u="none" strike="noStrike" cap="none">
                <a:solidFill>
                  <a:schemeClr val="dk1"/>
                </a:solidFill>
                <a:latin typeface="Bellota Text"/>
                <a:ea typeface="Bellota Text"/>
                <a:cs typeface="Bellota Text"/>
                <a:sym typeface="Bellota Text"/>
              </a:defRPr>
            </a:lvl1pPr>
            <a:lvl2pPr marL="914400" marR="0" lvl="1"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2pPr>
            <a:lvl3pPr marL="1371600" marR="0" lvl="2"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3pPr>
            <a:lvl4pPr marL="1828800" marR="0" lvl="3"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4pPr>
            <a:lvl5pPr marL="2286000" marR="0" lvl="4"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5pPr>
            <a:lvl6pPr marL="2743200" marR="0" lvl="5"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6pPr>
            <a:lvl7pPr marL="3200400" marR="0" lvl="6"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7pPr>
            <a:lvl8pPr marL="3657600" marR="0" lvl="7"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8pPr>
            <a:lvl9pPr marL="4114800" marR="0" lvl="8"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9pPr>
          </a:lstStyle>
          <a:p>
            <a:pPr marL="0" indent="0" algn="ctr"/>
            <a:r>
              <a:rPr lang="en-US" sz="2400" dirty="0"/>
              <a:t>11</a:t>
            </a:r>
          </a:p>
        </p:txBody>
      </p:sp>
      <p:sp>
        <p:nvSpPr>
          <p:cNvPr id="22" name="Google Shape;261;p34">
            <a:extLst>
              <a:ext uri="{FF2B5EF4-FFF2-40B4-BE49-F238E27FC236}">
                <a16:creationId xmlns:a16="http://schemas.microsoft.com/office/drawing/2014/main" id="{870513EC-7327-6C52-8E34-FB257817A0F5}"/>
              </a:ext>
            </a:extLst>
          </p:cNvPr>
          <p:cNvSpPr txBox="1">
            <a:spLocks/>
          </p:cNvSpPr>
          <p:nvPr/>
        </p:nvSpPr>
        <p:spPr>
          <a:xfrm>
            <a:off x="8544369" y="2687589"/>
            <a:ext cx="1355177" cy="647252"/>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2100"/>
              <a:buFont typeface="Arimo"/>
              <a:buNone/>
              <a:defRPr sz="2600" b="1" i="0" u="none" strike="noStrike" cap="none">
                <a:solidFill>
                  <a:schemeClr val="dk1"/>
                </a:solidFill>
                <a:latin typeface="Bellota Text"/>
                <a:ea typeface="Bellota Text"/>
                <a:cs typeface="Bellota Text"/>
                <a:sym typeface="Bellota Text"/>
              </a:defRPr>
            </a:lvl1pPr>
            <a:lvl2pPr marL="914400" marR="0" lvl="1"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2pPr>
            <a:lvl3pPr marL="1371600" marR="0" lvl="2"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3pPr>
            <a:lvl4pPr marL="1828800" marR="0" lvl="3"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4pPr>
            <a:lvl5pPr marL="2286000" marR="0" lvl="4"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5pPr>
            <a:lvl6pPr marL="2743200" marR="0" lvl="5"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6pPr>
            <a:lvl7pPr marL="3200400" marR="0" lvl="6"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7pPr>
            <a:lvl8pPr marL="3657600" marR="0" lvl="7"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8pPr>
            <a:lvl9pPr marL="4114800" marR="0" lvl="8"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9pPr>
          </a:lstStyle>
          <a:p>
            <a:pPr marL="0" indent="0" algn="ctr"/>
            <a:r>
              <a:rPr lang="en-US" sz="2400" dirty="0"/>
              <a:t>Motif 2</a:t>
            </a:r>
          </a:p>
        </p:txBody>
      </p:sp>
      <p:sp>
        <p:nvSpPr>
          <p:cNvPr id="23" name="Google Shape;261;p34">
            <a:extLst>
              <a:ext uri="{FF2B5EF4-FFF2-40B4-BE49-F238E27FC236}">
                <a16:creationId xmlns:a16="http://schemas.microsoft.com/office/drawing/2014/main" id="{A2DEF243-DA12-471B-0BD0-C9CBD4DD9C72}"/>
              </a:ext>
            </a:extLst>
          </p:cNvPr>
          <p:cNvSpPr txBox="1">
            <a:spLocks/>
          </p:cNvSpPr>
          <p:nvPr/>
        </p:nvSpPr>
        <p:spPr>
          <a:xfrm>
            <a:off x="4069400" y="1724551"/>
            <a:ext cx="4063472" cy="647252"/>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2100"/>
              <a:buFont typeface="Arimo"/>
              <a:buNone/>
              <a:defRPr sz="2600" b="1" i="0" u="none" strike="noStrike" cap="none">
                <a:solidFill>
                  <a:schemeClr val="dk1"/>
                </a:solidFill>
                <a:latin typeface="Bellota Text"/>
                <a:ea typeface="Bellota Text"/>
                <a:cs typeface="Bellota Text"/>
                <a:sym typeface="Bellota Text"/>
              </a:defRPr>
            </a:lvl1pPr>
            <a:lvl2pPr marL="914400" marR="0" lvl="1"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2pPr>
            <a:lvl3pPr marL="1371600" marR="0" lvl="2"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3pPr>
            <a:lvl4pPr marL="1828800" marR="0" lvl="3"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4pPr>
            <a:lvl5pPr marL="2286000" marR="0" lvl="4"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5pPr>
            <a:lvl6pPr marL="2743200" marR="0" lvl="5"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6pPr>
            <a:lvl7pPr marL="3200400" marR="0" lvl="6"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7pPr>
            <a:lvl8pPr marL="3657600" marR="0" lvl="7"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8pPr>
            <a:lvl9pPr marL="4114800" marR="0" lvl="8"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9pPr>
          </a:lstStyle>
          <a:p>
            <a:pPr marL="0" indent="0" algn="ctr"/>
            <a:r>
              <a:rPr lang="en-US" sz="2400" dirty="0"/>
              <a:t>Final Composite Sequence</a:t>
            </a:r>
          </a:p>
        </p:txBody>
      </p:sp>
      <p:graphicFrame>
        <p:nvGraphicFramePr>
          <p:cNvPr id="24" name="Table 23">
            <a:extLst>
              <a:ext uri="{FF2B5EF4-FFF2-40B4-BE49-F238E27FC236}">
                <a16:creationId xmlns:a16="http://schemas.microsoft.com/office/drawing/2014/main" id="{D7B37C29-3DEE-2BB6-73A9-38A16130F318}"/>
              </a:ext>
            </a:extLst>
          </p:cNvPr>
          <p:cNvGraphicFramePr>
            <a:graphicFrameLocks noGrp="1"/>
          </p:cNvGraphicFramePr>
          <p:nvPr/>
        </p:nvGraphicFramePr>
        <p:xfrm>
          <a:off x="5305642" y="7143815"/>
          <a:ext cx="1242801" cy="348385"/>
        </p:xfrm>
        <a:graphic>
          <a:graphicData uri="http://schemas.openxmlformats.org/drawingml/2006/table">
            <a:tbl>
              <a:tblPr firstRow="1" bandRow="1"/>
              <a:tblGrid>
                <a:gridCol w="1242801">
                  <a:extLst>
                    <a:ext uri="{9D8B030D-6E8A-4147-A177-3AD203B41FA5}">
                      <a16:colId xmlns:a16="http://schemas.microsoft.com/office/drawing/2014/main" val="3443096232"/>
                    </a:ext>
                  </a:extLst>
                </a:gridCol>
              </a:tblGrid>
              <a:tr h="348385">
                <a:tc>
                  <a:txBody>
                    <a:bodyPr/>
                    <a:lstStyle/>
                    <a:p>
                      <a:pPr algn="ctr"/>
                      <a:r>
                        <a:rPr lang="en-GB" sz="1300" dirty="0"/>
                        <a:t>TA  CG</a:t>
                      </a:r>
                    </a:p>
                  </a:txBody>
                  <a:tcPr marL="83600" marR="83600" marT="41800" marB="41800">
                    <a:solidFill>
                      <a:srgbClr val="FCDE8B"/>
                    </a:solidFill>
                  </a:tcPr>
                </a:tc>
                <a:extLst>
                  <a:ext uri="{0D108BD9-81ED-4DB2-BD59-A6C34878D82A}">
                    <a16:rowId xmlns:a16="http://schemas.microsoft.com/office/drawing/2014/main" val="2175260963"/>
                  </a:ext>
                </a:extLst>
              </a:tr>
            </a:tbl>
          </a:graphicData>
        </a:graphic>
      </p:graphicFrame>
    </p:spTree>
    <p:extLst>
      <p:ext uri="{BB962C8B-B14F-4D97-AF65-F5344CB8AC3E}">
        <p14:creationId xmlns:p14="http://schemas.microsoft.com/office/powerpoint/2010/main" val="1831656125"/>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37EC62-C961-43BA-A4AB-F55136FC7294}"/>
            </a:ext>
          </a:extLst>
        </p:cNvPr>
        <p:cNvGrpSpPr/>
        <p:nvPr/>
      </p:nvGrpSpPr>
      <p:grpSpPr>
        <a:xfrm>
          <a:off x="0" y="0"/>
          <a:ext cx="0" cy="0"/>
          <a:chOff x="0" y="0"/>
          <a:chExt cx="0" cy="0"/>
        </a:xfrm>
      </p:grpSpPr>
      <p:graphicFrame>
        <p:nvGraphicFramePr>
          <p:cNvPr id="13" name="Table 12">
            <a:extLst>
              <a:ext uri="{FF2B5EF4-FFF2-40B4-BE49-F238E27FC236}">
                <a16:creationId xmlns:a16="http://schemas.microsoft.com/office/drawing/2014/main" id="{940657BF-DDAE-6FCC-DC4F-BCE9B6C9A21B}"/>
              </a:ext>
            </a:extLst>
          </p:cNvPr>
          <p:cNvGraphicFramePr>
            <a:graphicFrameLocks noGrp="1"/>
          </p:cNvGraphicFramePr>
          <p:nvPr/>
        </p:nvGraphicFramePr>
        <p:xfrm>
          <a:off x="1624438" y="1534100"/>
          <a:ext cx="1242801" cy="348385"/>
        </p:xfrm>
        <a:graphic>
          <a:graphicData uri="http://schemas.openxmlformats.org/drawingml/2006/table">
            <a:tbl>
              <a:tblPr firstRow="1" bandRow="1"/>
              <a:tblGrid>
                <a:gridCol w="1242801">
                  <a:extLst>
                    <a:ext uri="{9D8B030D-6E8A-4147-A177-3AD203B41FA5}">
                      <a16:colId xmlns:a16="http://schemas.microsoft.com/office/drawing/2014/main" val="3443096232"/>
                    </a:ext>
                  </a:extLst>
                </a:gridCol>
              </a:tblGrid>
              <a:tr h="348385">
                <a:tc>
                  <a:txBody>
                    <a:bodyPr/>
                    <a:lstStyle/>
                    <a:p>
                      <a:pPr algn="ctr"/>
                      <a:r>
                        <a:rPr lang="en-GB" sz="1300" dirty="0"/>
                        <a:t>GC</a:t>
                      </a:r>
                    </a:p>
                  </a:txBody>
                  <a:tcPr marL="83600" marR="83600" marT="41800" marB="41800">
                    <a:solidFill>
                      <a:srgbClr val="F49DF0"/>
                    </a:solidFill>
                  </a:tcPr>
                </a:tc>
                <a:extLst>
                  <a:ext uri="{0D108BD9-81ED-4DB2-BD59-A6C34878D82A}">
                    <a16:rowId xmlns:a16="http://schemas.microsoft.com/office/drawing/2014/main" val="2175260963"/>
                  </a:ext>
                </a:extLst>
              </a:tr>
            </a:tbl>
          </a:graphicData>
        </a:graphic>
      </p:graphicFrame>
      <p:graphicFrame>
        <p:nvGraphicFramePr>
          <p:cNvPr id="14" name="Table 13">
            <a:extLst>
              <a:ext uri="{FF2B5EF4-FFF2-40B4-BE49-F238E27FC236}">
                <a16:creationId xmlns:a16="http://schemas.microsoft.com/office/drawing/2014/main" id="{500FC80E-491D-AA02-900E-4E6798AB35D3}"/>
              </a:ext>
            </a:extLst>
          </p:cNvPr>
          <p:cNvGraphicFramePr>
            <a:graphicFrameLocks noGrp="1"/>
          </p:cNvGraphicFramePr>
          <p:nvPr/>
        </p:nvGraphicFramePr>
        <p:xfrm>
          <a:off x="4560137" y="1534100"/>
          <a:ext cx="1242801" cy="348385"/>
        </p:xfrm>
        <a:graphic>
          <a:graphicData uri="http://schemas.openxmlformats.org/drawingml/2006/table">
            <a:tbl>
              <a:tblPr firstRow="1" bandRow="1"/>
              <a:tblGrid>
                <a:gridCol w="1242801">
                  <a:extLst>
                    <a:ext uri="{9D8B030D-6E8A-4147-A177-3AD203B41FA5}">
                      <a16:colId xmlns:a16="http://schemas.microsoft.com/office/drawing/2014/main" val="3443096232"/>
                    </a:ext>
                  </a:extLst>
                </a:gridCol>
              </a:tblGrid>
              <a:tr h="348385">
                <a:tc>
                  <a:txBody>
                    <a:bodyPr/>
                    <a:lstStyle/>
                    <a:p>
                      <a:pPr algn="ctr"/>
                      <a:r>
                        <a:rPr lang="en-GB" sz="1300" dirty="0"/>
                        <a:t>AT</a:t>
                      </a:r>
                    </a:p>
                  </a:txBody>
                  <a:tcPr marL="83600" marR="83600" marT="41800" marB="41800">
                    <a:solidFill>
                      <a:srgbClr val="F49DF0"/>
                    </a:solidFill>
                  </a:tcPr>
                </a:tc>
                <a:extLst>
                  <a:ext uri="{0D108BD9-81ED-4DB2-BD59-A6C34878D82A}">
                    <a16:rowId xmlns:a16="http://schemas.microsoft.com/office/drawing/2014/main" val="2175260963"/>
                  </a:ext>
                </a:extLst>
              </a:tr>
            </a:tbl>
          </a:graphicData>
        </a:graphic>
      </p:graphicFrame>
      <p:graphicFrame>
        <p:nvGraphicFramePr>
          <p:cNvPr id="15" name="Table 14">
            <a:extLst>
              <a:ext uri="{FF2B5EF4-FFF2-40B4-BE49-F238E27FC236}">
                <a16:creationId xmlns:a16="http://schemas.microsoft.com/office/drawing/2014/main" id="{67520FAD-4A1A-B3A7-F214-09B63A7EE3A1}"/>
              </a:ext>
            </a:extLst>
          </p:cNvPr>
          <p:cNvGraphicFramePr>
            <a:graphicFrameLocks noGrp="1"/>
          </p:cNvGraphicFramePr>
          <p:nvPr/>
        </p:nvGraphicFramePr>
        <p:xfrm>
          <a:off x="2976906" y="1534100"/>
          <a:ext cx="1473564" cy="348385"/>
        </p:xfrm>
        <a:graphic>
          <a:graphicData uri="http://schemas.openxmlformats.org/drawingml/2006/table">
            <a:tbl>
              <a:tblPr firstRow="1" bandRow="1"/>
              <a:tblGrid>
                <a:gridCol w="1473564">
                  <a:extLst>
                    <a:ext uri="{9D8B030D-6E8A-4147-A177-3AD203B41FA5}">
                      <a16:colId xmlns:a16="http://schemas.microsoft.com/office/drawing/2014/main" val="3443096232"/>
                    </a:ext>
                  </a:extLst>
                </a:gridCol>
              </a:tblGrid>
              <a:tr h="348385">
                <a:tc>
                  <a:txBody>
                    <a:bodyPr/>
                    <a:lstStyle/>
                    <a:p>
                      <a:pPr algn="ctr"/>
                      <a:r>
                        <a:rPr lang="en-US" sz="1300" dirty="0"/>
                        <a:t>ACGT</a:t>
                      </a:r>
                      <a:endParaRPr lang="en-GB" sz="1300" dirty="0"/>
                    </a:p>
                  </a:txBody>
                  <a:tcPr marL="83600" marR="83600" marT="41800" marB="41800">
                    <a:solidFill>
                      <a:srgbClr val="00B0F0"/>
                    </a:solidFill>
                  </a:tcPr>
                </a:tc>
                <a:extLst>
                  <a:ext uri="{0D108BD9-81ED-4DB2-BD59-A6C34878D82A}">
                    <a16:rowId xmlns:a16="http://schemas.microsoft.com/office/drawing/2014/main" val="2175260963"/>
                  </a:ext>
                </a:extLst>
              </a:tr>
            </a:tbl>
          </a:graphicData>
        </a:graphic>
      </p:graphicFrame>
      <p:graphicFrame>
        <p:nvGraphicFramePr>
          <p:cNvPr id="16" name="Table 15">
            <a:extLst>
              <a:ext uri="{FF2B5EF4-FFF2-40B4-BE49-F238E27FC236}">
                <a16:creationId xmlns:a16="http://schemas.microsoft.com/office/drawing/2014/main" id="{B01C0168-96A8-4CE5-CA7F-71817D4EEFCE}"/>
              </a:ext>
            </a:extLst>
          </p:cNvPr>
          <p:cNvGraphicFramePr>
            <a:graphicFrameLocks noGrp="1"/>
          </p:cNvGraphicFramePr>
          <p:nvPr/>
        </p:nvGraphicFramePr>
        <p:xfrm>
          <a:off x="6096001" y="1534098"/>
          <a:ext cx="1282783" cy="348385"/>
        </p:xfrm>
        <a:graphic>
          <a:graphicData uri="http://schemas.openxmlformats.org/drawingml/2006/table">
            <a:tbl>
              <a:tblPr firstRow="1" bandRow="1"/>
              <a:tblGrid>
                <a:gridCol w="1282783">
                  <a:extLst>
                    <a:ext uri="{9D8B030D-6E8A-4147-A177-3AD203B41FA5}">
                      <a16:colId xmlns:a16="http://schemas.microsoft.com/office/drawing/2014/main" val="3443096232"/>
                    </a:ext>
                  </a:extLst>
                </a:gridCol>
              </a:tblGrid>
              <a:tr h="348385">
                <a:tc>
                  <a:txBody>
                    <a:bodyPr/>
                    <a:lstStyle/>
                    <a:p>
                      <a:pPr algn="ctr"/>
                      <a:r>
                        <a:rPr lang="en-GB" sz="1300" dirty="0"/>
                        <a:t>GC</a:t>
                      </a:r>
                    </a:p>
                  </a:txBody>
                  <a:tcPr marL="83600" marR="83600" marT="41800" marB="41800">
                    <a:solidFill>
                      <a:srgbClr val="F49DF0"/>
                    </a:solidFill>
                  </a:tcPr>
                </a:tc>
                <a:extLst>
                  <a:ext uri="{0D108BD9-81ED-4DB2-BD59-A6C34878D82A}">
                    <a16:rowId xmlns:a16="http://schemas.microsoft.com/office/drawing/2014/main" val="2175260963"/>
                  </a:ext>
                </a:extLst>
              </a:tr>
            </a:tbl>
          </a:graphicData>
        </a:graphic>
      </p:graphicFrame>
      <p:graphicFrame>
        <p:nvGraphicFramePr>
          <p:cNvPr id="17" name="Table 16">
            <a:extLst>
              <a:ext uri="{FF2B5EF4-FFF2-40B4-BE49-F238E27FC236}">
                <a16:creationId xmlns:a16="http://schemas.microsoft.com/office/drawing/2014/main" id="{3C44F3DB-BC13-9697-9E61-F3539A1AED5A}"/>
              </a:ext>
            </a:extLst>
          </p:cNvPr>
          <p:cNvGraphicFramePr>
            <a:graphicFrameLocks noGrp="1"/>
          </p:cNvGraphicFramePr>
          <p:nvPr/>
        </p:nvGraphicFramePr>
        <p:xfrm>
          <a:off x="9070131" y="1544110"/>
          <a:ext cx="1249808" cy="348385"/>
        </p:xfrm>
        <a:graphic>
          <a:graphicData uri="http://schemas.openxmlformats.org/drawingml/2006/table">
            <a:tbl>
              <a:tblPr firstRow="1" bandRow="1"/>
              <a:tblGrid>
                <a:gridCol w="1249808">
                  <a:extLst>
                    <a:ext uri="{9D8B030D-6E8A-4147-A177-3AD203B41FA5}">
                      <a16:colId xmlns:a16="http://schemas.microsoft.com/office/drawing/2014/main" val="3443096232"/>
                    </a:ext>
                  </a:extLst>
                </a:gridCol>
              </a:tblGrid>
              <a:tr h="348385">
                <a:tc>
                  <a:txBody>
                    <a:bodyPr/>
                    <a:lstStyle/>
                    <a:p>
                      <a:pPr algn="ctr"/>
                      <a:r>
                        <a:rPr lang="en-GB" sz="1300" dirty="0"/>
                        <a:t>AT</a:t>
                      </a:r>
                    </a:p>
                  </a:txBody>
                  <a:tcPr marL="83600" marR="83600" marT="41800" marB="41800">
                    <a:solidFill>
                      <a:srgbClr val="F49DF0"/>
                    </a:solidFill>
                  </a:tcPr>
                </a:tc>
                <a:extLst>
                  <a:ext uri="{0D108BD9-81ED-4DB2-BD59-A6C34878D82A}">
                    <a16:rowId xmlns:a16="http://schemas.microsoft.com/office/drawing/2014/main" val="2175260963"/>
                  </a:ext>
                </a:extLst>
              </a:tr>
            </a:tbl>
          </a:graphicData>
        </a:graphic>
      </p:graphicFrame>
      <p:graphicFrame>
        <p:nvGraphicFramePr>
          <p:cNvPr id="18" name="Table 17">
            <a:extLst>
              <a:ext uri="{FF2B5EF4-FFF2-40B4-BE49-F238E27FC236}">
                <a16:creationId xmlns:a16="http://schemas.microsoft.com/office/drawing/2014/main" id="{A9DCFF75-E597-CC70-0F35-2715D316A40A}"/>
              </a:ext>
            </a:extLst>
          </p:cNvPr>
          <p:cNvGraphicFramePr>
            <a:graphicFrameLocks noGrp="1"/>
          </p:cNvGraphicFramePr>
          <p:nvPr/>
        </p:nvGraphicFramePr>
        <p:xfrm>
          <a:off x="7494286" y="1540524"/>
          <a:ext cx="1473564" cy="348385"/>
        </p:xfrm>
        <a:graphic>
          <a:graphicData uri="http://schemas.openxmlformats.org/drawingml/2006/table">
            <a:tbl>
              <a:tblPr firstRow="1" bandRow="1"/>
              <a:tblGrid>
                <a:gridCol w="1473564">
                  <a:extLst>
                    <a:ext uri="{9D8B030D-6E8A-4147-A177-3AD203B41FA5}">
                      <a16:colId xmlns:a16="http://schemas.microsoft.com/office/drawing/2014/main" val="3443096232"/>
                    </a:ext>
                  </a:extLst>
                </a:gridCol>
              </a:tblGrid>
              <a:tr h="348385">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300" dirty="0"/>
                        <a:t>GTAC</a:t>
                      </a:r>
                    </a:p>
                  </a:txBody>
                  <a:tcPr marL="83600" marR="83600" marT="41800" marB="41800">
                    <a:solidFill>
                      <a:srgbClr val="00B0F0"/>
                    </a:solidFill>
                  </a:tcPr>
                </a:tc>
                <a:extLst>
                  <a:ext uri="{0D108BD9-81ED-4DB2-BD59-A6C34878D82A}">
                    <a16:rowId xmlns:a16="http://schemas.microsoft.com/office/drawing/2014/main" val="2175260963"/>
                  </a:ext>
                </a:extLst>
              </a:tr>
            </a:tbl>
          </a:graphicData>
        </a:graphic>
      </p:graphicFrame>
      <p:sp>
        <p:nvSpPr>
          <p:cNvPr id="19" name="Google Shape;261;p34">
            <a:extLst>
              <a:ext uri="{FF2B5EF4-FFF2-40B4-BE49-F238E27FC236}">
                <a16:creationId xmlns:a16="http://schemas.microsoft.com/office/drawing/2014/main" id="{CC7A0D6E-3F5A-1E91-3188-37B657CEC8DA}"/>
              </a:ext>
            </a:extLst>
          </p:cNvPr>
          <p:cNvSpPr txBox="1">
            <a:spLocks/>
          </p:cNvSpPr>
          <p:nvPr/>
        </p:nvSpPr>
        <p:spPr>
          <a:xfrm>
            <a:off x="3249067" y="939703"/>
            <a:ext cx="929240" cy="443819"/>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2100"/>
              <a:buFont typeface="Arimo"/>
              <a:buNone/>
              <a:defRPr sz="2600" b="1" i="0" u="none" strike="noStrike" cap="none">
                <a:solidFill>
                  <a:schemeClr val="dk1"/>
                </a:solidFill>
                <a:latin typeface="Bellota Text"/>
                <a:ea typeface="Bellota Text"/>
                <a:cs typeface="Bellota Text"/>
                <a:sym typeface="Bellota Text"/>
              </a:defRPr>
            </a:lvl1pPr>
            <a:lvl2pPr marL="914400" marR="0" lvl="1"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2pPr>
            <a:lvl3pPr marL="1371600" marR="0" lvl="2"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3pPr>
            <a:lvl4pPr marL="1828800" marR="0" lvl="3"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4pPr>
            <a:lvl5pPr marL="2286000" marR="0" lvl="4"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5pPr>
            <a:lvl6pPr marL="2743200" marR="0" lvl="5"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6pPr>
            <a:lvl7pPr marL="3200400" marR="0" lvl="6"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7pPr>
            <a:lvl8pPr marL="3657600" marR="0" lvl="7"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8pPr>
            <a:lvl9pPr marL="4114800" marR="0" lvl="8"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9pPr>
          </a:lstStyle>
          <a:p>
            <a:pPr marL="0" indent="0" algn="ctr"/>
            <a:r>
              <a:rPr lang="en-US" sz="1600" dirty="0"/>
              <a:t>Motif 1</a:t>
            </a:r>
          </a:p>
        </p:txBody>
      </p:sp>
      <p:sp>
        <p:nvSpPr>
          <p:cNvPr id="22" name="Google Shape;261;p34">
            <a:extLst>
              <a:ext uri="{FF2B5EF4-FFF2-40B4-BE49-F238E27FC236}">
                <a16:creationId xmlns:a16="http://schemas.microsoft.com/office/drawing/2014/main" id="{5672993E-E59A-6C4F-9E88-147C3374DDB8}"/>
              </a:ext>
            </a:extLst>
          </p:cNvPr>
          <p:cNvSpPr txBox="1">
            <a:spLocks/>
          </p:cNvSpPr>
          <p:nvPr/>
        </p:nvSpPr>
        <p:spPr>
          <a:xfrm>
            <a:off x="7723264" y="939703"/>
            <a:ext cx="929240" cy="443819"/>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2100"/>
              <a:buFont typeface="Arimo"/>
              <a:buNone/>
              <a:defRPr sz="2600" b="1" i="0" u="none" strike="noStrike" cap="none">
                <a:solidFill>
                  <a:schemeClr val="dk1"/>
                </a:solidFill>
                <a:latin typeface="Bellota Text"/>
                <a:ea typeface="Bellota Text"/>
                <a:cs typeface="Bellota Text"/>
                <a:sym typeface="Bellota Text"/>
              </a:defRPr>
            </a:lvl1pPr>
            <a:lvl2pPr marL="914400" marR="0" lvl="1"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2pPr>
            <a:lvl3pPr marL="1371600" marR="0" lvl="2"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3pPr>
            <a:lvl4pPr marL="1828800" marR="0" lvl="3"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4pPr>
            <a:lvl5pPr marL="2286000" marR="0" lvl="4"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5pPr>
            <a:lvl6pPr marL="2743200" marR="0" lvl="5"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6pPr>
            <a:lvl7pPr marL="3200400" marR="0" lvl="6"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7pPr>
            <a:lvl8pPr marL="3657600" marR="0" lvl="7"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8pPr>
            <a:lvl9pPr marL="4114800" marR="0" lvl="8"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9pPr>
          </a:lstStyle>
          <a:p>
            <a:pPr marL="0" indent="0" algn="ctr"/>
            <a:r>
              <a:rPr lang="en-US" sz="1600" dirty="0"/>
              <a:t>Motif 2</a:t>
            </a:r>
          </a:p>
        </p:txBody>
      </p:sp>
      <p:sp>
        <p:nvSpPr>
          <p:cNvPr id="23" name="Google Shape;261;p34">
            <a:extLst>
              <a:ext uri="{FF2B5EF4-FFF2-40B4-BE49-F238E27FC236}">
                <a16:creationId xmlns:a16="http://schemas.microsoft.com/office/drawing/2014/main" id="{BFB54211-6413-C406-1D75-C7F2BA036964}"/>
              </a:ext>
            </a:extLst>
          </p:cNvPr>
          <p:cNvSpPr txBox="1">
            <a:spLocks/>
          </p:cNvSpPr>
          <p:nvPr/>
        </p:nvSpPr>
        <p:spPr>
          <a:xfrm>
            <a:off x="4114591" y="338883"/>
            <a:ext cx="3715853" cy="443819"/>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2100"/>
              <a:buFont typeface="Arimo"/>
              <a:buNone/>
              <a:defRPr sz="2600" b="1" i="0" u="none" strike="noStrike" cap="none">
                <a:solidFill>
                  <a:schemeClr val="dk1"/>
                </a:solidFill>
                <a:latin typeface="Bellota Text"/>
                <a:ea typeface="Bellota Text"/>
                <a:cs typeface="Bellota Text"/>
                <a:sym typeface="Bellota Text"/>
              </a:defRPr>
            </a:lvl1pPr>
            <a:lvl2pPr marL="914400" marR="0" lvl="1"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2pPr>
            <a:lvl3pPr marL="1371600" marR="0" lvl="2"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3pPr>
            <a:lvl4pPr marL="1828800" marR="0" lvl="3"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4pPr>
            <a:lvl5pPr marL="2286000" marR="0" lvl="4"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5pPr>
            <a:lvl6pPr marL="2743200" marR="0" lvl="5"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6pPr>
            <a:lvl7pPr marL="3200400" marR="0" lvl="6"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7pPr>
            <a:lvl8pPr marL="3657600" marR="0" lvl="7"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8pPr>
            <a:lvl9pPr marL="4114800" marR="0" lvl="8"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9pPr>
          </a:lstStyle>
          <a:p>
            <a:pPr marL="0" indent="0" algn="ctr"/>
            <a:r>
              <a:rPr lang="en-US" sz="2133" dirty="0"/>
              <a:t>Final Composite Sequence</a:t>
            </a:r>
          </a:p>
        </p:txBody>
      </p:sp>
      <p:graphicFrame>
        <p:nvGraphicFramePr>
          <p:cNvPr id="3" name="Table 2">
            <a:extLst>
              <a:ext uri="{FF2B5EF4-FFF2-40B4-BE49-F238E27FC236}">
                <a16:creationId xmlns:a16="http://schemas.microsoft.com/office/drawing/2014/main" id="{08F46701-F4B5-020C-6060-1873A99F5DDF}"/>
              </a:ext>
            </a:extLst>
          </p:cNvPr>
          <p:cNvGraphicFramePr>
            <a:graphicFrameLocks noGrp="1"/>
          </p:cNvGraphicFramePr>
          <p:nvPr/>
        </p:nvGraphicFramePr>
        <p:xfrm>
          <a:off x="5351117" y="2536189"/>
          <a:ext cx="1242801" cy="348385"/>
        </p:xfrm>
        <a:graphic>
          <a:graphicData uri="http://schemas.openxmlformats.org/drawingml/2006/table">
            <a:tbl>
              <a:tblPr firstRow="1" bandRow="1"/>
              <a:tblGrid>
                <a:gridCol w="1242801">
                  <a:extLst>
                    <a:ext uri="{9D8B030D-6E8A-4147-A177-3AD203B41FA5}">
                      <a16:colId xmlns:a16="http://schemas.microsoft.com/office/drawing/2014/main" val="3443096232"/>
                    </a:ext>
                  </a:extLst>
                </a:gridCol>
              </a:tblGrid>
              <a:tr h="348385">
                <a:tc>
                  <a:txBody>
                    <a:bodyPr/>
                    <a:lstStyle/>
                    <a:p>
                      <a:pPr algn="ctr"/>
                      <a:r>
                        <a:rPr lang="en-GB" sz="1300" dirty="0"/>
                        <a:t>TA  CG</a:t>
                      </a:r>
                    </a:p>
                  </a:txBody>
                  <a:tcPr marL="83600" marR="83600" marT="41800" marB="41800">
                    <a:solidFill>
                      <a:srgbClr val="FCDE8B"/>
                    </a:solidFill>
                  </a:tcPr>
                </a:tc>
                <a:extLst>
                  <a:ext uri="{0D108BD9-81ED-4DB2-BD59-A6C34878D82A}">
                    <a16:rowId xmlns:a16="http://schemas.microsoft.com/office/drawing/2014/main" val="2175260963"/>
                  </a:ext>
                </a:extLst>
              </a:tr>
            </a:tbl>
          </a:graphicData>
        </a:graphic>
      </p:graphicFrame>
      <p:sp>
        <p:nvSpPr>
          <p:cNvPr id="4" name="Google Shape;261;p34">
            <a:extLst>
              <a:ext uri="{FF2B5EF4-FFF2-40B4-BE49-F238E27FC236}">
                <a16:creationId xmlns:a16="http://schemas.microsoft.com/office/drawing/2014/main" id="{4F06D4F9-6531-A026-BDFC-D73769715A1E}"/>
              </a:ext>
            </a:extLst>
          </p:cNvPr>
          <p:cNvSpPr txBox="1">
            <a:spLocks/>
          </p:cNvSpPr>
          <p:nvPr/>
        </p:nvSpPr>
        <p:spPr>
          <a:xfrm>
            <a:off x="5351117" y="2985181"/>
            <a:ext cx="1282783" cy="443819"/>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2100"/>
              <a:buFont typeface="Arimo"/>
              <a:buNone/>
              <a:defRPr sz="2600" b="1" i="0" u="none" strike="noStrike" cap="none">
                <a:solidFill>
                  <a:schemeClr val="dk1"/>
                </a:solidFill>
                <a:latin typeface="Bellota Text"/>
                <a:ea typeface="Bellota Text"/>
                <a:cs typeface="Bellota Text"/>
                <a:sym typeface="Bellota Text"/>
              </a:defRPr>
            </a:lvl1pPr>
            <a:lvl2pPr marL="914400" marR="0" lvl="1"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2pPr>
            <a:lvl3pPr marL="1371600" marR="0" lvl="2"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3pPr>
            <a:lvl4pPr marL="1828800" marR="0" lvl="3"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4pPr>
            <a:lvl5pPr marL="2286000" marR="0" lvl="4"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5pPr>
            <a:lvl6pPr marL="2743200" marR="0" lvl="5"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6pPr>
            <a:lvl7pPr marL="3200400" marR="0" lvl="6"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7pPr>
            <a:lvl8pPr marL="3657600" marR="0" lvl="7"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8pPr>
            <a:lvl9pPr marL="4114800" marR="0" lvl="8"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9pPr>
          </a:lstStyle>
          <a:p>
            <a:pPr marL="0" indent="0" algn="ctr"/>
            <a:r>
              <a:rPr lang="en-US" sz="1600" dirty="0"/>
              <a:t>Bridging Motif</a:t>
            </a:r>
          </a:p>
        </p:txBody>
      </p:sp>
      <p:cxnSp>
        <p:nvCxnSpPr>
          <p:cNvPr id="10" name="Straight Arrow Connector 9">
            <a:extLst>
              <a:ext uri="{FF2B5EF4-FFF2-40B4-BE49-F238E27FC236}">
                <a16:creationId xmlns:a16="http://schemas.microsoft.com/office/drawing/2014/main" id="{39AE96A2-72C7-E47C-42B5-BE0302658D84}"/>
              </a:ext>
            </a:extLst>
          </p:cNvPr>
          <p:cNvCxnSpPr>
            <a:cxnSpLocks/>
          </p:cNvCxnSpPr>
          <p:nvPr/>
        </p:nvCxnSpPr>
        <p:spPr>
          <a:xfrm>
            <a:off x="5149537" y="1932786"/>
            <a:ext cx="653400" cy="496985"/>
          </a:xfrm>
          <a:prstGeom prst="straightConnector1">
            <a:avLst/>
          </a:prstGeom>
          <a:ln>
            <a:headEnd type="triangle"/>
            <a:tailEnd type="triangle"/>
          </a:ln>
        </p:spPr>
        <p:style>
          <a:lnRef idx="2">
            <a:schemeClr val="dk1"/>
          </a:lnRef>
          <a:fillRef idx="0">
            <a:schemeClr val="dk1"/>
          </a:fillRef>
          <a:effectRef idx="1">
            <a:schemeClr val="dk1"/>
          </a:effectRef>
          <a:fontRef idx="minor">
            <a:schemeClr val="tx1"/>
          </a:fontRef>
        </p:style>
      </p:cxnSp>
      <p:cxnSp>
        <p:nvCxnSpPr>
          <p:cNvPr id="24" name="Straight Arrow Connector 23">
            <a:extLst>
              <a:ext uri="{FF2B5EF4-FFF2-40B4-BE49-F238E27FC236}">
                <a16:creationId xmlns:a16="http://schemas.microsoft.com/office/drawing/2014/main" id="{EC91704E-D23E-5823-A286-668CA488C327}"/>
              </a:ext>
            </a:extLst>
          </p:cNvPr>
          <p:cNvCxnSpPr>
            <a:cxnSpLocks/>
          </p:cNvCxnSpPr>
          <p:nvPr/>
        </p:nvCxnSpPr>
        <p:spPr>
          <a:xfrm flipH="1">
            <a:off x="6190827" y="1935101"/>
            <a:ext cx="578131" cy="494671"/>
          </a:xfrm>
          <a:prstGeom prst="straightConnector1">
            <a:avLst/>
          </a:prstGeom>
          <a:ln>
            <a:headEnd type="triangle"/>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6434957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8704A6-E1D2-3763-77D7-320402A00CC4}"/>
            </a:ext>
          </a:extLst>
        </p:cNvPr>
        <p:cNvGrpSpPr/>
        <p:nvPr/>
      </p:nvGrpSpPr>
      <p:grpSpPr>
        <a:xfrm>
          <a:off x="0" y="0"/>
          <a:ext cx="0" cy="0"/>
          <a:chOff x="0" y="0"/>
          <a:chExt cx="0" cy="0"/>
        </a:xfrm>
      </p:grpSpPr>
      <p:graphicFrame>
        <p:nvGraphicFramePr>
          <p:cNvPr id="13" name="Table 12">
            <a:extLst>
              <a:ext uri="{FF2B5EF4-FFF2-40B4-BE49-F238E27FC236}">
                <a16:creationId xmlns:a16="http://schemas.microsoft.com/office/drawing/2014/main" id="{016DEB7C-5DAC-7296-F807-63B5BB0B74A3}"/>
              </a:ext>
            </a:extLst>
          </p:cNvPr>
          <p:cNvGraphicFramePr>
            <a:graphicFrameLocks noGrp="1"/>
          </p:cNvGraphicFramePr>
          <p:nvPr/>
        </p:nvGraphicFramePr>
        <p:xfrm>
          <a:off x="1624438" y="1534100"/>
          <a:ext cx="1242801" cy="348385"/>
        </p:xfrm>
        <a:graphic>
          <a:graphicData uri="http://schemas.openxmlformats.org/drawingml/2006/table">
            <a:tbl>
              <a:tblPr firstRow="1" bandRow="1"/>
              <a:tblGrid>
                <a:gridCol w="1242801">
                  <a:extLst>
                    <a:ext uri="{9D8B030D-6E8A-4147-A177-3AD203B41FA5}">
                      <a16:colId xmlns:a16="http://schemas.microsoft.com/office/drawing/2014/main" val="3443096232"/>
                    </a:ext>
                  </a:extLst>
                </a:gridCol>
              </a:tblGrid>
              <a:tr h="348385">
                <a:tc>
                  <a:txBody>
                    <a:bodyPr/>
                    <a:lstStyle/>
                    <a:p>
                      <a:pPr algn="ctr"/>
                      <a:r>
                        <a:rPr lang="en-GB" sz="1300" dirty="0"/>
                        <a:t>GC</a:t>
                      </a:r>
                    </a:p>
                  </a:txBody>
                  <a:tcPr marL="83600" marR="83600" marT="41800" marB="41800">
                    <a:solidFill>
                      <a:srgbClr val="F49DF0"/>
                    </a:solidFill>
                  </a:tcPr>
                </a:tc>
                <a:extLst>
                  <a:ext uri="{0D108BD9-81ED-4DB2-BD59-A6C34878D82A}">
                    <a16:rowId xmlns:a16="http://schemas.microsoft.com/office/drawing/2014/main" val="2175260963"/>
                  </a:ext>
                </a:extLst>
              </a:tr>
            </a:tbl>
          </a:graphicData>
        </a:graphic>
      </p:graphicFrame>
      <p:graphicFrame>
        <p:nvGraphicFramePr>
          <p:cNvPr id="14" name="Table 13">
            <a:extLst>
              <a:ext uri="{FF2B5EF4-FFF2-40B4-BE49-F238E27FC236}">
                <a16:creationId xmlns:a16="http://schemas.microsoft.com/office/drawing/2014/main" id="{6EF1D69A-4200-655A-DEF1-7723C07F8E44}"/>
              </a:ext>
            </a:extLst>
          </p:cNvPr>
          <p:cNvGraphicFramePr>
            <a:graphicFrameLocks noGrp="1"/>
          </p:cNvGraphicFramePr>
          <p:nvPr/>
        </p:nvGraphicFramePr>
        <p:xfrm>
          <a:off x="4560137" y="1534100"/>
          <a:ext cx="1242801" cy="348385"/>
        </p:xfrm>
        <a:graphic>
          <a:graphicData uri="http://schemas.openxmlformats.org/drawingml/2006/table">
            <a:tbl>
              <a:tblPr firstRow="1" bandRow="1"/>
              <a:tblGrid>
                <a:gridCol w="1242801">
                  <a:extLst>
                    <a:ext uri="{9D8B030D-6E8A-4147-A177-3AD203B41FA5}">
                      <a16:colId xmlns:a16="http://schemas.microsoft.com/office/drawing/2014/main" val="3443096232"/>
                    </a:ext>
                  </a:extLst>
                </a:gridCol>
              </a:tblGrid>
              <a:tr h="348385">
                <a:tc>
                  <a:txBody>
                    <a:bodyPr/>
                    <a:lstStyle/>
                    <a:p>
                      <a:pPr algn="ctr"/>
                      <a:r>
                        <a:rPr lang="en-GB" sz="1300" dirty="0"/>
                        <a:t>AT</a:t>
                      </a:r>
                    </a:p>
                  </a:txBody>
                  <a:tcPr marL="83600" marR="83600" marT="41800" marB="41800">
                    <a:solidFill>
                      <a:srgbClr val="F49DF0"/>
                    </a:solidFill>
                  </a:tcPr>
                </a:tc>
                <a:extLst>
                  <a:ext uri="{0D108BD9-81ED-4DB2-BD59-A6C34878D82A}">
                    <a16:rowId xmlns:a16="http://schemas.microsoft.com/office/drawing/2014/main" val="2175260963"/>
                  </a:ext>
                </a:extLst>
              </a:tr>
            </a:tbl>
          </a:graphicData>
        </a:graphic>
      </p:graphicFrame>
      <p:graphicFrame>
        <p:nvGraphicFramePr>
          <p:cNvPr id="15" name="Table 14">
            <a:extLst>
              <a:ext uri="{FF2B5EF4-FFF2-40B4-BE49-F238E27FC236}">
                <a16:creationId xmlns:a16="http://schemas.microsoft.com/office/drawing/2014/main" id="{8B9837F1-1E83-BBD7-81D3-DAEB6A0BEA0D}"/>
              </a:ext>
            </a:extLst>
          </p:cNvPr>
          <p:cNvGraphicFramePr>
            <a:graphicFrameLocks noGrp="1"/>
          </p:cNvGraphicFramePr>
          <p:nvPr/>
        </p:nvGraphicFramePr>
        <p:xfrm>
          <a:off x="2976906" y="1534100"/>
          <a:ext cx="1473564" cy="348385"/>
        </p:xfrm>
        <a:graphic>
          <a:graphicData uri="http://schemas.openxmlformats.org/drawingml/2006/table">
            <a:tbl>
              <a:tblPr firstRow="1" bandRow="1"/>
              <a:tblGrid>
                <a:gridCol w="1473564">
                  <a:extLst>
                    <a:ext uri="{9D8B030D-6E8A-4147-A177-3AD203B41FA5}">
                      <a16:colId xmlns:a16="http://schemas.microsoft.com/office/drawing/2014/main" val="3443096232"/>
                    </a:ext>
                  </a:extLst>
                </a:gridCol>
              </a:tblGrid>
              <a:tr h="348385">
                <a:tc>
                  <a:txBody>
                    <a:bodyPr/>
                    <a:lstStyle/>
                    <a:p>
                      <a:pPr algn="ctr"/>
                      <a:r>
                        <a:rPr lang="en-US" sz="1300" dirty="0"/>
                        <a:t>ACGT</a:t>
                      </a:r>
                      <a:endParaRPr lang="en-GB" sz="1300" dirty="0"/>
                    </a:p>
                  </a:txBody>
                  <a:tcPr marL="83600" marR="83600" marT="41800" marB="41800">
                    <a:solidFill>
                      <a:srgbClr val="00B0F0"/>
                    </a:solidFill>
                  </a:tcPr>
                </a:tc>
                <a:extLst>
                  <a:ext uri="{0D108BD9-81ED-4DB2-BD59-A6C34878D82A}">
                    <a16:rowId xmlns:a16="http://schemas.microsoft.com/office/drawing/2014/main" val="2175260963"/>
                  </a:ext>
                </a:extLst>
              </a:tr>
            </a:tbl>
          </a:graphicData>
        </a:graphic>
      </p:graphicFrame>
      <p:graphicFrame>
        <p:nvGraphicFramePr>
          <p:cNvPr id="16" name="Table 15">
            <a:extLst>
              <a:ext uri="{FF2B5EF4-FFF2-40B4-BE49-F238E27FC236}">
                <a16:creationId xmlns:a16="http://schemas.microsoft.com/office/drawing/2014/main" id="{814BB56B-1D1E-22C2-BD83-57DB71AA443B}"/>
              </a:ext>
            </a:extLst>
          </p:cNvPr>
          <p:cNvGraphicFramePr>
            <a:graphicFrameLocks noGrp="1"/>
          </p:cNvGraphicFramePr>
          <p:nvPr/>
        </p:nvGraphicFramePr>
        <p:xfrm>
          <a:off x="6096001" y="1534098"/>
          <a:ext cx="1282783" cy="348385"/>
        </p:xfrm>
        <a:graphic>
          <a:graphicData uri="http://schemas.openxmlformats.org/drawingml/2006/table">
            <a:tbl>
              <a:tblPr firstRow="1" bandRow="1"/>
              <a:tblGrid>
                <a:gridCol w="1282783">
                  <a:extLst>
                    <a:ext uri="{9D8B030D-6E8A-4147-A177-3AD203B41FA5}">
                      <a16:colId xmlns:a16="http://schemas.microsoft.com/office/drawing/2014/main" val="3443096232"/>
                    </a:ext>
                  </a:extLst>
                </a:gridCol>
              </a:tblGrid>
              <a:tr h="348385">
                <a:tc>
                  <a:txBody>
                    <a:bodyPr/>
                    <a:lstStyle/>
                    <a:p>
                      <a:pPr algn="ctr"/>
                      <a:r>
                        <a:rPr lang="en-GB" sz="1300" dirty="0"/>
                        <a:t>GC</a:t>
                      </a:r>
                    </a:p>
                  </a:txBody>
                  <a:tcPr marL="83600" marR="83600" marT="41800" marB="41800">
                    <a:solidFill>
                      <a:srgbClr val="F49DF0"/>
                    </a:solidFill>
                  </a:tcPr>
                </a:tc>
                <a:extLst>
                  <a:ext uri="{0D108BD9-81ED-4DB2-BD59-A6C34878D82A}">
                    <a16:rowId xmlns:a16="http://schemas.microsoft.com/office/drawing/2014/main" val="2175260963"/>
                  </a:ext>
                </a:extLst>
              </a:tr>
            </a:tbl>
          </a:graphicData>
        </a:graphic>
      </p:graphicFrame>
      <p:graphicFrame>
        <p:nvGraphicFramePr>
          <p:cNvPr id="17" name="Table 16">
            <a:extLst>
              <a:ext uri="{FF2B5EF4-FFF2-40B4-BE49-F238E27FC236}">
                <a16:creationId xmlns:a16="http://schemas.microsoft.com/office/drawing/2014/main" id="{6EC2B663-400E-E3B5-AE09-D0A0701D21DB}"/>
              </a:ext>
            </a:extLst>
          </p:cNvPr>
          <p:cNvGraphicFramePr>
            <a:graphicFrameLocks noGrp="1"/>
          </p:cNvGraphicFramePr>
          <p:nvPr/>
        </p:nvGraphicFramePr>
        <p:xfrm>
          <a:off x="9070131" y="1544110"/>
          <a:ext cx="1249808" cy="348385"/>
        </p:xfrm>
        <a:graphic>
          <a:graphicData uri="http://schemas.openxmlformats.org/drawingml/2006/table">
            <a:tbl>
              <a:tblPr firstRow="1" bandRow="1"/>
              <a:tblGrid>
                <a:gridCol w="1249808">
                  <a:extLst>
                    <a:ext uri="{9D8B030D-6E8A-4147-A177-3AD203B41FA5}">
                      <a16:colId xmlns:a16="http://schemas.microsoft.com/office/drawing/2014/main" val="3443096232"/>
                    </a:ext>
                  </a:extLst>
                </a:gridCol>
              </a:tblGrid>
              <a:tr h="348385">
                <a:tc>
                  <a:txBody>
                    <a:bodyPr/>
                    <a:lstStyle/>
                    <a:p>
                      <a:pPr algn="ctr"/>
                      <a:r>
                        <a:rPr lang="en-GB" sz="1300" dirty="0"/>
                        <a:t>AT</a:t>
                      </a:r>
                    </a:p>
                  </a:txBody>
                  <a:tcPr marL="83600" marR="83600" marT="41800" marB="41800">
                    <a:solidFill>
                      <a:srgbClr val="F49DF0"/>
                    </a:solidFill>
                  </a:tcPr>
                </a:tc>
                <a:extLst>
                  <a:ext uri="{0D108BD9-81ED-4DB2-BD59-A6C34878D82A}">
                    <a16:rowId xmlns:a16="http://schemas.microsoft.com/office/drawing/2014/main" val="2175260963"/>
                  </a:ext>
                </a:extLst>
              </a:tr>
            </a:tbl>
          </a:graphicData>
        </a:graphic>
      </p:graphicFrame>
      <p:graphicFrame>
        <p:nvGraphicFramePr>
          <p:cNvPr id="18" name="Table 17">
            <a:extLst>
              <a:ext uri="{FF2B5EF4-FFF2-40B4-BE49-F238E27FC236}">
                <a16:creationId xmlns:a16="http://schemas.microsoft.com/office/drawing/2014/main" id="{560CF597-3FCC-4C22-B30D-112D59F22E0C}"/>
              </a:ext>
            </a:extLst>
          </p:cNvPr>
          <p:cNvGraphicFramePr>
            <a:graphicFrameLocks noGrp="1"/>
          </p:cNvGraphicFramePr>
          <p:nvPr/>
        </p:nvGraphicFramePr>
        <p:xfrm>
          <a:off x="7494286" y="1540524"/>
          <a:ext cx="1473564" cy="348385"/>
        </p:xfrm>
        <a:graphic>
          <a:graphicData uri="http://schemas.openxmlformats.org/drawingml/2006/table">
            <a:tbl>
              <a:tblPr firstRow="1" bandRow="1"/>
              <a:tblGrid>
                <a:gridCol w="1473564">
                  <a:extLst>
                    <a:ext uri="{9D8B030D-6E8A-4147-A177-3AD203B41FA5}">
                      <a16:colId xmlns:a16="http://schemas.microsoft.com/office/drawing/2014/main" val="3443096232"/>
                    </a:ext>
                  </a:extLst>
                </a:gridCol>
              </a:tblGrid>
              <a:tr h="348385">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300" dirty="0"/>
                        <a:t>GTAC</a:t>
                      </a:r>
                    </a:p>
                  </a:txBody>
                  <a:tcPr marL="83600" marR="83600" marT="41800" marB="41800">
                    <a:solidFill>
                      <a:srgbClr val="00B0F0"/>
                    </a:solidFill>
                  </a:tcPr>
                </a:tc>
                <a:extLst>
                  <a:ext uri="{0D108BD9-81ED-4DB2-BD59-A6C34878D82A}">
                    <a16:rowId xmlns:a16="http://schemas.microsoft.com/office/drawing/2014/main" val="2175260963"/>
                  </a:ext>
                </a:extLst>
              </a:tr>
            </a:tbl>
          </a:graphicData>
        </a:graphic>
      </p:graphicFrame>
      <p:sp>
        <p:nvSpPr>
          <p:cNvPr id="19" name="Google Shape;261;p34">
            <a:extLst>
              <a:ext uri="{FF2B5EF4-FFF2-40B4-BE49-F238E27FC236}">
                <a16:creationId xmlns:a16="http://schemas.microsoft.com/office/drawing/2014/main" id="{D0BF3031-40EB-45F9-8D3C-4AF8A7ABB114}"/>
              </a:ext>
            </a:extLst>
          </p:cNvPr>
          <p:cNvSpPr txBox="1">
            <a:spLocks/>
          </p:cNvSpPr>
          <p:nvPr/>
        </p:nvSpPr>
        <p:spPr>
          <a:xfrm>
            <a:off x="3249067" y="939703"/>
            <a:ext cx="929240" cy="443819"/>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2100"/>
              <a:buFont typeface="Arimo"/>
              <a:buNone/>
              <a:defRPr sz="2600" b="1" i="0" u="none" strike="noStrike" cap="none">
                <a:solidFill>
                  <a:schemeClr val="dk1"/>
                </a:solidFill>
                <a:latin typeface="Bellota Text"/>
                <a:ea typeface="Bellota Text"/>
                <a:cs typeface="Bellota Text"/>
                <a:sym typeface="Bellota Text"/>
              </a:defRPr>
            </a:lvl1pPr>
            <a:lvl2pPr marL="914400" marR="0" lvl="1"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2pPr>
            <a:lvl3pPr marL="1371600" marR="0" lvl="2"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3pPr>
            <a:lvl4pPr marL="1828800" marR="0" lvl="3"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4pPr>
            <a:lvl5pPr marL="2286000" marR="0" lvl="4"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5pPr>
            <a:lvl6pPr marL="2743200" marR="0" lvl="5"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6pPr>
            <a:lvl7pPr marL="3200400" marR="0" lvl="6"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7pPr>
            <a:lvl8pPr marL="3657600" marR="0" lvl="7"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8pPr>
            <a:lvl9pPr marL="4114800" marR="0" lvl="8"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9pPr>
          </a:lstStyle>
          <a:p>
            <a:pPr marL="0" indent="0" algn="ctr"/>
            <a:r>
              <a:rPr lang="en-US" sz="1600" dirty="0"/>
              <a:t>Motif 1</a:t>
            </a:r>
          </a:p>
        </p:txBody>
      </p:sp>
      <p:sp>
        <p:nvSpPr>
          <p:cNvPr id="22" name="Google Shape;261;p34">
            <a:extLst>
              <a:ext uri="{FF2B5EF4-FFF2-40B4-BE49-F238E27FC236}">
                <a16:creationId xmlns:a16="http://schemas.microsoft.com/office/drawing/2014/main" id="{91A14901-F062-3B99-4CFF-6D6A09A3BC86}"/>
              </a:ext>
            </a:extLst>
          </p:cNvPr>
          <p:cNvSpPr txBox="1">
            <a:spLocks/>
          </p:cNvSpPr>
          <p:nvPr/>
        </p:nvSpPr>
        <p:spPr>
          <a:xfrm>
            <a:off x="7723264" y="939703"/>
            <a:ext cx="929240" cy="443819"/>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2100"/>
              <a:buFont typeface="Arimo"/>
              <a:buNone/>
              <a:defRPr sz="2600" b="1" i="0" u="none" strike="noStrike" cap="none">
                <a:solidFill>
                  <a:schemeClr val="dk1"/>
                </a:solidFill>
                <a:latin typeface="Bellota Text"/>
                <a:ea typeface="Bellota Text"/>
                <a:cs typeface="Bellota Text"/>
                <a:sym typeface="Bellota Text"/>
              </a:defRPr>
            </a:lvl1pPr>
            <a:lvl2pPr marL="914400" marR="0" lvl="1"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2pPr>
            <a:lvl3pPr marL="1371600" marR="0" lvl="2"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3pPr>
            <a:lvl4pPr marL="1828800" marR="0" lvl="3"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4pPr>
            <a:lvl5pPr marL="2286000" marR="0" lvl="4"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5pPr>
            <a:lvl6pPr marL="2743200" marR="0" lvl="5"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6pPr>
            <a:lvl7pPr marL="3200400" marR="0" lvl="6"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7pPr>
            <a:lvl8pPr marL="3657600" marR="0" lvl="7"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8pPr>
            <a:lvl9pPr marL="4114800" marR="0" lvl="8"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9pPr>
          </a:lstStyle>
          <a:p>
            <a:pPr marL="0" indent="0" algn="ctr"/>
            <a:r>
              <a:rPr lang="en-US" sz="1600" dirty="0"/>
              <a:t>Motif 2</a:t>
            </a:r>
          </a:p>
        </p:txBody>
      </p:sp>
      <p:graphicFrame>
        <p:nvGraphicFramePr>
          <p:cNvPr id="3" name="Table 2">
            <a:extLst>
              <a:ext uri="{FF2B5EF4-FFF2-40B4-BE49-F238E27FC236}">
                <a16:creationId xmlns:a16="http://schemas.microsoft.com/office/drawing/2014/main" id="{8404B5AB-3A65-15B4-EC91-595A61DD5203}"/>
              </a:ext>
            </a:extLst>
          </p:cNvPr>
          <p:cNvGraphicFramePr>
            <a:graphicFrameLocks noGrp="1"/>
          </p:cNvGraphicFramePr>
          <p:nvPr/>
        </p:nvGraphicFramePr>
        <p:xfrm>
          <a:off x="5351117" y="2536189"/>
          <a:ext cx="1242801" cy="348385"/>
        </p:xfrm>
        <a:graphic>
          <a:graphicData uri="http://schemas.openxmlformats.org/drawingml/2006/table">
            <a:tbl>
              <a:tblPr firstRow="1" bandRow="1"/>
              <a:tblGrid>
                <a:gridCol w="1242801">
                  <a:extLst>
                    <a:ext uri="{9D8B030D-6E8A-4147-A177-3AD203B41FA5}">
                      <a16:colId xmlns:a16="http://schemas.microsoft.com/office/drawing/2014/main" val="3443096232"/>
                    </a:ext>
                  </a:extLst>
                </a:gridCol>
              </a:tblGrid>
              <a:tr h="348385">
                <a:tc>
                  <a:txBody>
                    <a:bodyPr/>
                    <a:lstStyle/>
                    <a:p>
                      <a:pPr algn="ctr"/>
                      <a:r>
                        <a:rPr lang="en-GB" sz="1300" dirty="0"/>
                        <a:t>TA  CG</a:t>
                      </a:r>
                    </a:p>
                  </a:txBody>
                  <a:tcPr marL="83600" marR="83600" marT="41800" marB="41800">
                    <a:solidFill>
                      <a:srgbClr val="FCDE8B"/>
                    </a:solidFill>
                  </a:tcPr>
                </a:tc>
                <a:extLst>
                  <a:ext uri="{0D108BD9-81ED-4DB2-BD59-A6C34878D82A}">
                    <a16:rowId xmlns:a16="http://schemas.microsoft.com/office/drawing/2014/main" val="2175260963"/>
                  </a:ext>
                </a:extLst>
              </a:tr>
            </a:tbl>
          </a:graphicData>
        </a:graphic>
      </p:graphicFrame>
      <p:sp>
        <p:nvSpPr>
          <p:cNvPr id="4" name="Google Shape;261;p34">
            <a:extLst>
              <a:ext uri="{FF2B5EF4-FFF2-40B4-BE49-F238E27FC236}">
                <a16:creationId xmlns:a16="http://schemas.microsoft.com/office/drawing/2014/main" id="{73FE4714-7A1C-4A47-381B-3F164F2A12F3}"/>
              </a:ext>
            </a:extLst>
          </p:cNvPr>
          <p:cNvSpPr txBox="1">
            <a:spLocks/>
          </p:cNvSpPr>
          <p:nvPr/>
        </p:nvSpPr>
        <p:spPr>
          <a:xfrm>
            <a:off x="5351117" y="2985181"/>
            <a:ext cx="1282783" cy="443819"/>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2100"/>
              <a:buFont typeface="Arimo"/>
              <a:buNone/>
              <a:defRPr sz="2600" b="1" i="0" u="none" strike="noStrike" cap="none">
                <a:solidFill>
                  <a:schemeClr val="dk1"/>
                </a:solidFill>
                <a:latin typeface="Bellota Text"/>
                <a:ea typeface="Bellota Text"/>
                <a:cs typeface="Bellota Text"/>
                <a:sym typeface="Bellota Text"/>
              </a:defRPr>
            </a:lvl1pPr>
            <a:lvl2pPr marL="914400" marR="0" lvl="1"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2pPr>
            <a:lvl3pPr marL="1371600" marR="0" lvl="2"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3pPr>
            <a:lvl4pPr marL="1828800" marR="0" lvl="3"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4pPr>
            <a:lvl5pPr marL="2286000" marR="0" lvl="4"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5pPr>
            <a:lvl6pPr marL="2743200" marR="0" lvl="5"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6pPr>
            <a:lvl7pPr marL="3200400" marR="0" lvl="6"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7pPr>
            <a:lvl8pPr marL="3657600" marR="0" lvl="7"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8pPr>
            <a:lvl9pPr marL="4114800" marR="0" lvl="8"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9pPr>
          </a:lstStyle>
          <a:p>
            <a:pPr marL="0" indent="0" algn="ctr"/>
            <a:r>
              <a:rPr lang="en-US" sz="1600" dirty="0"/>
              <a:t>Bridging Motif</a:t>
            </a:r>
          </a:p>
        </p:txBody>
      </p:sp>
      <p:cxnSp>
        <p:nvCxnSpPr>
          <p:cNvPr id="10" name="Straight Arrow Connector 9">
            <a:extLst>
              <a:ext uri="{FF2B5EF4-FFF2-40B4-BE49-F238E27FC236}">
                <a16:creationId xmlns:a16="http://schemas.microsoft.com/office/drawing/2014/main" id="{73A553AC-D3F3-D308-C715-5B16BD40F846}"/>
              </a:ext>
            </a:extLst>
          </p:cNvPr>
          <p:cNvCxnSpPr>
            <a:cxnSpLocks/>
          </p:cNvCxnSpPr>
          <p:nvPr/>
        </p:nvCxnSpPr>
        <p:spPr>
          <a:xfrm>
            <a:off x="5149537" y="1932786"/>
            <a:ext cx="653400" cy="496985"/>
          </a:xfrm>
          <a:prstGeom prst="straightConnector1">
            <a:avLst/>
          </a:prstGeom>
          <a:ln>
            <a:headEnd type="triangle"/>
            <a:tailEnd type="triangle"/>
          </a:ln>
        </p:spPr>
        <p:style>
          <a:lnRef idx="2">
            <a:schemeClr val="dk1"/>
          </a:lnRef>
          <a:fillRef idx="0">
            <a:schemeClr val="dk1"/>
          </a:fillRef>
          <a:effectRef idx="1">
            <a:schemeClr val="dk1"/>
          </a:effectRef>
          <a:fontRef idx="minor">
            <a:schemeClr val="tx1"/>
          </a:fontRef>
        </p:style>
      </p:cxnSp>
      <p:cxnSp>
        <p:nvCxnSpPr>
          <p:cNvPr id="24" name="Straight Arrow Connector 23">
            <a:extLst>
              <a:ext uri="{FF2B5EF4-FFF2-40B4-BE49-F238E27FC236}">
                <a16:creationId xmlns:a16="http://schemas.microsoft.com/office/drawing/2014/main" id="{3B427DDF-764B-CFCD-341A-AB39B3016DE6}"/>
              </a:ext>
            </a:extLst>
          </p:cNvPr>
          <p:cNvCxnSpPr>
            <a:cxnSpLocks/>
          </p:cNvCxnSpPr>
          <p:nvPr/>
        </p:nvCxnSpPr>
        <p:spPr>
          <a:xfrm flipH="1">
            <a:off x="6190827" y="1935101"/>
            <a:ext cx="578131" cy="494671"/>
          </a:xfrm>
          <a:prstGeom prst="straightConnector1">
            <a:avLst/>
          </a:prstGeom>
          <a:ln>
            <a:headEnd type="triangle"/>
            <a:tailEnd type="triangle"/>
          </a:ln>
        </p:spPr>
        <p:style>
          <a:lnRef idx="2">
            <a:schemeClr val="dk1"/>
          </a:lnRef>
          <a:fillRef idx="0">
            <a:schemeClr val="dk1"/>
          </a:fillRef>
          <a:effectRef idx="1">
            <a:schemeClr val="dk1"/>
          </a:effectRef>
          <a:fontRef idx="minor">
            <a:schemeClr val="tx1"/>
          </a:fontRef>
        </p:style>
      </p:cxnSp>
      <p:graphicFrame>
        <p:nvGraphicFramePr>
          <p:cNvPr id="2" name="Table 1">
            <a:extLst>
              <a:ext uri="{FF2B5EF4-FFF2-40B4-BE49-F238E27FC236}">
                <a16:creationId xmlns:a16="http://schemas.microsoft.com/office/drawing/2014/main" id="{7A72D30F-6EF2-E67D-714B-0E245044D825}"/>
              </a:ext>
            </a:extLst>
          </p:cNvPr>
          <p:cNvGraphicFramePr>
            <a:graphicFrameLocks noGrp="1"/>
          </p:cNvGraphicFramePr>
          <p:nvPr/>
        </p:nvGraphicFramePr>
        <p:xfrm>
          <a:off x="3705158" y="2548868"/>
          <a:ext cx="1242801" cy="335705"/>
        </p:xfrm>
        <a:graphic>
          <a:graphicData uri="http://schemas.openxmlformats.org/drawingml/2006/table">
            <a:tbl>
              <a:tblPr firstRow="1" bandRow="1"/>
              <a:tblGrid>
                <a:gridCol w="1242801">
                  <a:extLst>
                    <a:ext uri="{9D8B030D-6E8A-4147-A177-3AD203B41FA5}">
                      <a16:colId xmlns:a16="http://schemas.microsoft.com/office/drawing/2014/main" val="3443096232"/>
                    </a:ext>
                  </a:extLst>
                </a:gridCol>
              </a:tblGrid>
              <a:tr h="335705">
                <a:tc>
                  <a:txBody>
                    <a:bodyPr/>
                    <a:lstStyle/>
                    <a:p>
                      <a:pPr algn="ctr"/>
                      <a:endParaRPr lang="en-GB" sz="1300" dirty="0"/>
                    </a:p>
                  </a:txBody>
                  <a:tcPr marL="83600" marR="83600" marT="41800" marB="41800">
                    <a:solidFill>
                      <a:srgbClr val="FCDE8B"/>
                    </a:solidFill>
                  </a:tcPr>
                </a:tc>
                <a:extLst>
                  <a:ext uri="{0D108BD9-81ED-4DB2-BD59-A6C34878D82A}">
                    <a16:rowId xmlns:a16="http://schemas.microsoft.com/office/drawing/2014/main" val="2175260963"/>
                  </a:ext>
                </a:extLst>
              </a:tr>
            </a:tbl>
          </a:graphicData>
        </a:graphic>
      </p:graphicFrame>
      <p:graphicFrame>
        <p:nvGraphicFramePr>
          <p:cNvPr id="5" name="Table 4">
            <a:extLst>
              <a:ext uri="{FF2B5EF4-FFF2-40B4-BE49-F238E27FC236}">
                <a16:creationId xmlns:a16="http://schemas.microsoft.com/office/drawing/2014/main" id="{D1B9CEA1-6DB3-6ACB-1F13-71ACDFF55DBF}"/>
              </a:ext>
            </a:extLst>
          </p:cNvPr>
          <p:cNvGraphicFramePr>
            <a:graphicFrameLocks noGrp="1"/>
          </p:cNvGraphicFramePr>
          <p:nvPr/>
        </p:nvGraphicFramePr>
        <p:xfrm>
          <a:off x="2059200" y="2536188"/>
          <a:ext cx="1242801" cy="348385"/>
        </p:xfrm>
        <a:graphic>
          <a:graphicData uri="http://schemas.openxmlformats.org/drawingml/2006/table">
            <a:tbl>
              <a:tblPr firstRow="1" bandRow="1"/>
              <a:tblGrid>
                <a:gridCol w="1242801">
                  <a:extLst>
                    <a:ext uri="{9D8B030D-6E8A-4147-A177-3AD203B41FA5}">
                      <a16:colId xmlns:a16="http://schemas.microsoft.com/office/drawing/2014/main" val="3443096232"/>
                    </a:ext>
                  </a:extLst>
                </a:gridCol>
              </a:tblGrid>
              <a:tr h="348385">
                <a:tc>
                  <a:txBody>
                    <a:bodyPr/>
                    <a:lstStyle/>
                    <a:p>
                      <a:pPr algn="ctr"/>
                      <a:endParaRPr lang="en-GB" sz="1300" dirty="0"/>
                    </a:p>
                  </a:txBody>
                  <a:tcPr marL="83600" marR="83600" marT="41800" marB="41800">
                    <a:solidFill>
                      <a:srgbClr val="FCDE8B"/>
                    </a:solidFill>
                  </a:tcPr>
                </a:tc>
                <a:extLst>
                  <a:ext uri="{0D108BD9-81ED-4DB2-BD59-A6C34878D82A}">
                    <a16:rowId xmlns:a16="http://schemas.microsoft.com/office/drawing/2014/main" val="2175260963"/>
                  </a:ext>
                </a:extLst>
              </a:tr>
            </a:tbl>
          </a:graphicData>
        </a:graphic>
      </p:graphicFrame>
      <p:graphicFrame>
        <p:nvGraphicFramePr>
          <p:cNvPr id="6" name="Table 5">
            <a:extLst>
              <a:ext uri="{FF2B5EF4-FFF2-40B4-BE49-F238E27FC236}">
                <a16:creationId xmlns:a16="http://schemas.microsoft.com/office/drawing/2014/main" id="{316910F3-EF67-B21D-5F9C-BE4D3E03757F}"/>
              </a:ext>
            </a:extLst>
          </p:cNvPr>
          <p:cNvGraphicFramePr>
            <a:graphicFrameLocks noGrp="1"/>
          </p:cNvGraphicFramePr>
          <p:nvPr/>
        </p:nvGraphicFramePr>
        <p:xfrm>
          <a:off x="6896286" y="2536188"/>
          <a:ext cx="1242801" cy="348385"/>
        </p:xfrm>
        <a:graphic>
          <a:graphicData uri="http://schemas.openxmlformats.org/drawingml/2006/table">
            <a:tbl>
              <a:tblPr firstRow="1" bandRow="1"/>
              <a:tblGrid>
                <a:gridCol w="1242801">
                  <a:extLst>
                    <a:ext uri="{9D8B030D-6E8A-4147-A177-3AD203B41FA5}">
                      <a16:colId xmlns:a16="http://schemas.microsoft.com/office/drawing/2014/main" val="3443096232"/>
                    </a:ext>
                  </a:extLst>
                </a:gridCol>
              </a:tblGrid>
              <a:tr h="348385">
                <a:tc>
                  <a:txBody>
                    <a:bodyPr/>
                    <a:lstStyle/>
                    <a:p>
                      <a:pPr algn="ctr"/>
                      <a:endParaRPr lang="en-GB" sz="1300" dirty="0"/>
                    </a:p>
                  </a:txBody>
                  <a:tcPr marL="83600" marR="83600" marT="41800" marB="41800">
                    <a:solidFill>
                      <a:srgbClr val="FCDE8B"/>
                    </a:solidFill>
                  </a:tcPr>
                </a:tc>
                <a:extLst>
                  <a:ext uri="{0D108BD9-81ED-4DB2-BD59-A6C34878D82A}">
                    <a16:rowId xmlns:a16="http://schemas.microsoft.com/office/drawing/2014/main" val="2175260963"/>
                  </a:ext>
                </a:extLst>
              </a:tr>
            </a:tbl>
          </a:graphicData>
        </a:graphic>
      </p:graphicFrame>
      <p:graphicFrame>
        <p:nvGraphicFramePr>
          <p:cNvPr id="7" name="Table 6">
            <a:extLst>
              <a:ext uri="{FF2B5EF4-FFF2-40B4-BE49-F238E27FC236}">
                <a16:creationId xmlns:a16="http://schemas.microsoft.com/office/drawing/2014/main" id="{6E9D9E0C-7132-6BE3-291A-B8ED9B5A8952}"/>
              </a:ext>
            </a:extLst>
          </p:cNvPr>
          <p:cNvGraphicFramePr>
            <a:graphicFrameLocks noGrp="1"/>
          </p:cNvGraphicFramePr>
          <p:nvPr/>
        </p:nvGraphicFramePr>
        <p:xfrm>
          <a:off x="8441456" y="2536188"/>
          <a:ext cx="1242801" cy="348385"/>
        </p:xfrm>
        <a:graphic>
          <a:graphicData uri="http://schemas.openxmlformats.org/drawingml/2006/table">
            <a:tbl>
              <a:tblPr firstRow="1" bandRow="1"/>
              <a:tblGrid>
                <a:gridCol w="1242801">
                  <a:extLst>
                    <a:ext uri="{9D8B030D-6E8A-4147-A177-3AD203B41FA5}">
                      <a16:colId xmlns:a16="http://schemas.microsoft.com/office/drawing/2014/main" val="3443096232"/>
                    </a:ext>
                  </a:extLst>
                </a:gridCol>
              </a:tblGrid>
              <a:tr h="348385">
                <a:tc>
                  <a:txBody>
                    <a:bodyPr/>
                    <a:lstStyle/>
                    <a:p>
                      <a:pPr algn="ctr"/>
                      <a:endParaRPr lang="en-GB" sz="1300" dirty="0"/>
                    </a:p>
                  </a:txBody>
                  <a:tcPr marL="83600" marR="83600" marT="41800" marB="41800">
                    <a:solidFill>
                      <a:srgbClr val="FCDE8B"/>
                    </a:solidFill>
                  </a:tcPr>
                </a:tc>
                <a:extLst>
                  <a:ext uri="{0D108BD9-81ED-4DB2-BD59-A6C34878D82A}">
                    <a16:rowId xmlns:a16="http://schemas.microsoft.com/office/drawing/2014/main" val="2175260963"/>
                  </a:ext>
                </a:extLst>
              </a:tr>
            </a:tbl>
          </a:graphicData>
        </a:graphic>
      </p:graphicFrame>
      <p:cxnSp>
        <p:nvCxnSpPr>
          <p:cNvPr id="8" name="Straight Connector 7">
            <a:extLst>
              <a:ext uri="{FF2B5EF4-FFF2-40B4-BE49-F238E27FC236}">
                <a16:creationId xmlns:a16="http://schemas.microsoft.com/office/drawing/2014/main" id="{E569B04B-8AD2-0AD1-2EA1-141FEF37A308}"/>
              </a:ext>
            </a:extLst>
          </p:cNvPr>
          <p:cNvCxnSpPr>
            <a:cxnSpLocks/>
          </p:cNvCxnSpPr>
          <p:nvPr/>
        </p:nvCxnSpPr>
        <p:spPr>
          <a:xfrm>
            <a:off x="5990891" y="3538278"/>
            <a:ext cx="8720" cy="506692"/>
          </a:xfrm>
          <a:prstGeom prst="line">
            <a:avLst/>
          </a:prstGeom>
        </p:spPr>
        <p:style>
          <a:lnRef idx="3">
            <a:schemeClr val="dk1"/>
          </a:lnRef>
          <a:fillRef idx="0">
            <a:schemeClr val="dk1"/>
          </a:fillRef>
          <a:effectRef idx="2">
            <a:schemeClr val="dk1"/>
          </a:effectRef>
          <a:fontRef idx="minor">
            <a:schemeClr val="tx1"/>
          </a:fontRef>
        </p:style>
      </p:cxnSp>
      <p:cxnSp>
        <p:nvCxnSpPr>
          <p:cNvPr id="9" name="Straight Arrow Connector 8">
            <a:extLst>
              <a:ext uri="{FF2B5EF4-FFF2-40B4-BE49-F238E27FC236}">
                <a16:creationId xmlns:a16="http://schemas.microsoft.com/office/drawing/2014/main" id="{2566A2F2-6B0D-B788-802C-88C8ABFE6C40}"/>
              </a:ext>
            </a:extLst>
          </p:cNvPr>
          <p:cNvCxnSpPr>
            <a:cxnSpLocks/>
          </p:cNvCxnSpPr>
          <p:nvPr/>
        </p:nvCxnSpPr>
        <p:spPr>
          <a:xfrm flipH="1">
            <a:off x="5990891" y="4881417"/>
            <a:ext cx="8720" cy="72921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1" name="Google Shape;261;p34">
            <a:extLst>
              <a:ext uri="{FF2B5EF4-FFF2-40B4-BE49-F238E27FC236}">
                <a16:creationId xmlns:a16="http://schemas.microsoft.com/office/drawing/2014/main" id="{5EF7FA50-0E0A-B313-7031-9888B2220060}"/>
              </a:ext>
            </a:extLst>
          </p:cNvPr>
          <p:cNvSpPr txBox="1">
            <a:spLocks/>
          </p:cNvSpPr>
          <p:nvPr/>
        </p:nvSpPr>
        <p:spPr>
          <a:xfrm>
            <a:off x="5229111" y="4241284"/>
            <a:ext cx="1540999" cy="443819"/>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2100"/>
              <a:buFont typeface="Arimo"/>
              <a:buNone/>
              <a:defRPr sz="2600" b="1" i="0" u="none" strike="noStrike" cap="none">
                <a:solidFill>
                  <a:schemeClr val="dk1"/>
                </a:solidFill>
                <a:latin typeface="Bellota Text"/>
                <a:ea typeface="Bellota Text"/>
                <a:cs typeface="Bellota Text"/>
                <a:sym typeface="Bellota Text"/>
              </a:defRPr>
            </a:lvl1pPr>
            <a:lvl2pPr marL="914400" marR="0" lvl="1"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2pPr>
            <a:lvl3pPr marL="1371600" marR="0" lvl="2"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3pPr>
            <a:lvl4pPr marL="1828800" marR="0" lvl="3"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4pPr>
            <a:lvl5pPr marL="2286000" marR="0" lvl="4"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5pPr>
            <a:lvl6pPr marL="2743200" marR="0" lvl="5"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6pPr>
            <a:lvl7pPr marL="3200400" marR="0" lvl="6"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7pPr>
            <a:lvl8pPr marL="3657600" marR="0" lvl="7"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8pPr>
            <a:lvl9pPr marL="4114800" marR="0" lvl="8" indent="-330200" algn="ctr" rtl="0">
              <a:lnSpc>
                <a:spcPct val="115000"/>
              </a:lnSpc>
              <a:spcBef>
                <a:spcPts val="0"/>
              </a:spcBef>
              <a:spcAft>
                <a:spcPts val="0"/>
              </a:spcAft>
              <a:buClr>
                <a:schemeClr val="dk1"/>
              </a:buClr>
              <a:buSzPts val="2100"/>
              <a:buFont typeface="Arimo"/>
              <a:buNone/>
              <a:defRPr sz="2100" b="0" i="0" u="none" strike="noStrike" cap="none">
                <a:solidFill>
                  <a:schemeClr val="dk1"/>
                </a:solidFill>
                <a:latin typeface="Arimo"/>
                <a:ea typeface="Arimo"/>
                <a:cs typeface="Arimo"/>
                <a:sym typeface="Arimo"/>
              </a:defRPr>
            </a:lvl9pPr>
          </a:lstStyle>
          <a:p>
            <a:pPr marL="0" indent="0" algn="ctr"/>
            <a:r>
              <a:rPr lang="en-US" sz="1600" dirty="0"/>
              <a:t>DNA Synthesis</a:t>
            </a:r>
          </a:p>
        </p:txBody>
      </p:sp>
      <p:pic>
        <p:nvPicPr>
          <p:cNvPr id="12" name="Picture 2" descr="Single-stranded DNA - Definition and Examples - Biology Online Dictionary">
            <a:extLst>
              <a:ext uri="{FF2B5EF4-FFF2-40B4-BE49-F238E27FC236}">
                <a16:creationId xmlns:a16="http://schemas.microsoft.com/office/drawing/2014/main" id="{67CD0E87-555E-BE26-5C42-AA45A2FDE6D3}"/>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48649" b="94257" l="3586" r="96203">
                        <a14:foregroundMark x1="9072" y1="88514" x2="5696" y2="83784"/>
                        <a14:foregroundMark x1="4008" y1="68919" x2="6118" y2="63851"/>
                        <a14:foregroundMark x1="89030" y1="88851" x2="91561" y2="89189"/>
                        <a14:foregroundMark x1="89873" y1="62500" x2="96203" y2="63176"/>
                        <a14:foregroundMark x1="96203" y1="63851" x2="96203" y2="63851"/>
                      </a14:backgroundRemoval>
                    </a14:imgEffect>
                  </a14:imgLayer>
                </a14:imgProps>
              </a:ext>
              <a:ext uri="{28A0092B-C50C-407E-A947-70E740481C1C}">
                <a14:useLocalDpi xmlns:a14="http://schemas.microsoft.com/office/drawing/2010/main" val="0"/>
              </a:ext>
            </a:extLst>
          </a:blip>
          <a:srcRect t="44005"/>
          <a:stretch/>
        </p:blipFill>
        <p:spPr bwMode="auto">
          <a:xfrm>
            <a:off x="5086286" y="5610628"/>
            <a:ext cx="2019429" cy="706141"/>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64A026CC-E86C-89D8-372F-0E0DB534AE0E}"/>
              </a:ext>
            </a:extLst>
          </p:cNvPr>
          <p:cNvSpPr txBox="1"/>
          <p:nvPr/>
        </p:nvSpPr>
        <p:spPr>
          <a:xfrm>
            <a:off x="5003719" y="6357045"/>
            <a:ext cx="2197247" cy="307777"/>
          </a:xfrm>
          <a:prstGeom prst="rect">
            <a:avLst/>
          </a:prstGeom>
          <a:noFill/>
        </p:spPr>
        <p:txBody>
          <a:bodyPr wrap="square" rtlCol="0">
            <a:spAutoFit/>
          </a:bodyPr>
          <a:lstStyle/>
          <a:p>
            <a:pPr fontAlgn="base">
              <a:spcAft>
                <a:spcPts val="500"/>
              </a:spcAft>
            </a:pPr>
            <a:r>
              <a:rPr lang="en-US" sz="1400" b="1" dirty="0">
                <a:solidFill>
                  <a:srgbClr val="0F2741"/>
                </a:solidFill>
                <a:latin typeface="Open Sans" panose="020B0606030504020204" pitchFamily="34" charset="0"/>
              </a:rPr>
              <a:t>DNA Double Helix [2] </a:t>
            </a:r>
          </a:p>
        </p:txBody>
      </p:sp>
    </p:spTree>
    <p:extLst>
      <p:ext uri="{BB962C8B-B14F-4D97-AF65-F5344CB8AC3E}">
        <p14:creationId xmlns:p14="http://schemas.microsoft.com/office/powerpoint/2010/main" val="2694513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731</TotalTime>
  <Words>2636</Words>
  <Application>Microsoft Macintosh PowerPoint</Application>
  <PresentationFormat>Widescreen</PresentationFormat>
  <Paragraphs>216</Paragraphs>
  <Slides>23</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Aptos</vt:lpstr>
      <vt:lpstr>Aptos Display</vt:lpstr>
      <vt:lpstr>Arial</vt:lpstr>
      <vt:lpstr>Bellota Text</vt:lpstr>
      <vt:lpstr>Open Sans</vt:lpstr>
      <vt:lpstr>Office Theme</vt:lpstr>
      <vt:lpstr>PowerPoint Presentation</vt:lpstr>
      <vt:lpstr>Definitions</vt:lpstr>
      <vt:lpstr>Motivation</vt:lpstr>
      <vt:lpstr>The Problem</vt:lpstr>
      <vt:lpstr>The Problem</vt:lpstr>
      <vt:lpstr>The Problem</vt:lpstr>
      <vt:lpstr>The Problem</vt:lpstr>
      <vt:lpstr>PowerPoint Presentation</vt:lpstr>
      <vt:lpstr>PowerPoint Presentation</vt:lpstr>
      <vt:lpstr>PowerPoint Presentation</vt:lpstr>
      <vt:lpstr>PowerPoint Presentation</vt:lpstr>
      <vt:lpstr>The Problem</vt:lpstr>
      <vt:lpstr>Existing Approaches</vt:lpstr>
      <vt:lpstr>Interesting Observation</vt:lpstr>
      <vt:lpstr>Interesting Observation</vt:lpstr>
      <vt:lpstr>Synthetic Data</vt:lpstr>
      <vt:lpstr>PowerPoint Presentation</vt:lpstr>
      <vt:lpstr>PowerPoint Presentation</vt:lpstr>
      <vt:lpstr>Future Directions</vt:lpstr>
      <vt:lpstr>References &amp; Questions</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THAKKAR, DEV (UG)</dc:creator>
  <cp:lastModifiedBy>Dev Thakkar</cp:lastModifiedBy>
  <cp:revision>2</cp:revision>
  <dcterms:created xsi:type="dcterms:W3CDTF">2025-06-10T08:10:25Z</dcterms:created>
  <dcterms:modified xsi:type="dcterms:W3CDTF">2025-06-17T00:30:50Z</dcterms:modified>
</cp:coreProperties>
</file>